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256" r:id="rId2"/>
    <p:sldId id="365" r:id="rId3"/>
    <p:sldId id="367" r:id="rId4"/>
    <p:sldId id="306" r:id="rId5"/>
    <p:sldId id="361" r:id="rId6"/>
    <p:sldId id="319" r:id="rId7"/>
    <p:sldId id="370" r:id="rId8"/>
    <p:sldId id="360" r:id="rId9"/>
    <p:sldId id="310" r:id="rId10"/>
    <p:sldId id="363" r:id="rId11"/>
    <p:sldId id="364" r:id="rId12"/>
    <p:sldId id="368" r:id="rId13"/>
    <p:sldId id="369" r:id="rId14"/>
    <p:sldId id="371" r:id="rId15"/>
    <p:sldId id="312" r:id="rId16"/>
    <p:sldId id="357" r:id="rId17"/>
    <p:sldId id="372" r:id="rId18"/>
    <p:sldId id="314" r:id="rId19"/>
    <p:sldId id="412" r:id="rId20"/>
    <p:sldId id="375" r:id="rId21"/>
    <p:sldId id="373" r:id="rId22"/>
    <p:sldId id="376" r:id="rId23"/>
    <p:sldId id="378" r:id="rId24"/>
    <p:sldId id="379" r:id="rId25"/>
    <p:sldId id="380" r:id="rId26"/>
    <p:sldId id="381" r:id="rId27"/>
    <p:sldId id="311" r:id="rId28"/>
    <p:sldId id="382" r:id="rId29"/>
    <p:sldId id="383" r:id="rId30"/>
    <p:sldId id="315" r:id="rId31"/>
    <p:sldId id="384" r:id="rId32"/>
    <p:sldId id="385" r:id="rId33"/>
    <p:sldId id="386" r:id="rId34"/>
    <p:sldId id="387" r:id="rId35"/>
    <p:sldId id="388" r:id="rId36"/>
    <p:sldId id="316" r:id="rId37"/>
    <p:sldId id="317" r:id="rId38"/>
    <p:sldId id="389" r:id="rId39"/>
    <p:sldId id="392" r:id="rId40"/>
    <p:sldId id="393" r:id="rId41"/>
    <p:sldId id="390" r:id="rId42"/>
    <p:sldId id="394" r:id="rId43"/>
    <p:sldId id="395" r:id="rId44"/>
    <p:sldId id="396" r:id="rId45"/>
    <p:sldId id="397" r:id="rId46"/>
    <p:sldId id="398" r:id="rId47"/>
    <p:sldId id="399" r:id="rId48"/>
    <p:sldId id="400" r:id="rId49"/>
    <p:sldId id="401" r:id="rId50"/>
    <p:sldId id="402" r:id="rId51"/>
    <p:sldId id="407" r:id="rId52"/>
    <p:sldId id="403" r:id="rId53"/>
    <p:sldId id="404" r:id="rId54"/>
    <p:sldId id="405" r:id="rId55"/>
    <p:sldId id="406" r:id="rId56"/>
    <p:sldId id="408" r:id="rId57"/>
    <p:sldId id="409" r:id="rId58"/>
    <p:sldId id="410" r:id="rId59"/>
    <p:sldId id="411" r:id="rId60"/>
  </p:sldIdLst>
  <p:sldSz cx="9144000" cy="6858000" type="screen4x3"/>
  <p:notesSz cx="7315200" cy="96012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DDDDDD"/>
    <a:srgbClr val="F8F8F8"/>
    <a:srgbClr val="FF9999"/>
    <a:srgbClr val="8C1515"/>
    <a:srgbClr val="FFFFC0"/>
    <a:srgbClr val="FFFF80"/>
    <a:srgbClr val="CCCC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0" autoAdjust="0"/>
    <p:restoredTop sz="94792" autoAdjust="0"/>
  </p:normalViewPr>
  <p:slideViewPr>
    <p:cSldViewPr>
      <p:cViewPr varScale="1">
        <p:scale>
          <a:sx n="152" d="100"/>
          <a:sy n="152" d="100"/>
        </p:scale>
        <p:origin x="124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32"/>
    </p:cViewPr>
  </p:notesTextViewPr>
  <p:sorterViewPr>
    <p:cViewPr>
      <p:scale>
        <a:sx n="100" d="100"/>
        <a:sy n="100" d="100"/>
      </p:scale>
      <p:origin x="0" y="0"/>
    </p:cViewPr>
  </p:sorterViewPr>
  <p:notesViewPr>
    <p:cSldViewPr>
      <p:cViewPr varScale="1">
        <p:scale>
          <a:sx n="109" d="100"/>
          <a:sy n="109" d="100"/>
        </p:scale>
        <p:origin x="-274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141316"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141317"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defTabSz="966788">
              <a:defRPr sz="1300"/>
            </a:lvl1pPr>
          </a:lstStyle>
          <a:p>
            <a:fld id="{AC6EEC9E-87D7-B849-9C36-242A317D52C0}"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5123"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lvl1pPr defTabSz="966788">
              <a:defRPr sz="1300"/>
            </a:lvl1pPr>
          </a:lstStyle>
          <a:p>
            <a:endParaRPr lang="en-US" altLang="x-none"/>
          </a:p>
        </p:txBody>
      </p:sp>
      <p:sp>
        <p:nvSpPr>
          <p:cNvPr id="51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5126"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5127"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61" tIns="48331" rIns="96661" bIns="48331" numCol="1" anchor="b" anchorCtr="0" compatLnSpc="1">
            <a:prstTxWarp prst="textNoShape">
              <a:avLst/>
            </a:prstTxWarp>
          </a:bodyPr>
          <a:lstStyle>
            <a:lvl1pPr defTabSz="966788">
              <a:defRPr sz="1300"/>
            </a:lvl1pPr>
          </a:lstStyle>
          <a:p>
            <a:fld id="{AA742258-FB98-3F4C-92C7-D00F89B753B5}"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happy you’re all here</a:t>
            </a:r>
            <a:r>
              <a:rPr lang="en-US" baseline="0" dirty="0" smtClean="0"/>
              <a:t>, and that we get to introduce you to computer science for the first time.</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4</a:t>
            </a:fld>
            <a:endParaRPr lang="en-US" altLang="x-none"/>
          </a:p>
        </p:txBody>
      </p:sp>
    </p:spTree>
    <p:extLst>
      <p:ext uri="{BB962C8B-B14F-4D97-AF65-F5344CB8AC3E}">
        <p14:creationId xmlns:p14="http://schemas.microsoft.com/office/powerpoint/2010/main" val="1427601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you</a:t>
            </a:r>
            <a:r>
              <a:rPr lang="en-US" baseline="0" dirty="0" smtClean="0"/>
              <a:t> can get help </a:t>
            </a:r>
            <a:r>
              <a:rPr lang="mr-IN" baseline="0" dirty="0" smtClean="0"/>
              <a:t>–</a:t>
            </a:r>
            <a:r>
              <a:rPr lang="en-US" baseline="0" dirty="0" smtClean="0"/>
              <a:t> pair with a friend! (or a soon-to-be friend!)</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28</a:t>
            </a:fld>
            <a:endParaRPr lang="en-US" altLang="x-none"/>
          </a:p>
        </p:txBody>
      </p:sp>
    </p:spTree>
    <p:extLst>
      <p:ext uri="{BB962C8B-B14F-4D97-AF65-F5344CB8AC3E}">
        <p14:creationId xmlns:p14="http://schemas.microsoft.com/office/powerpoint/2010/main" val="1377130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grading, we wanted to give you something more than</a:t>
            </a:r>
            <a:r>
              <a:rPr lang="en-US" baseline="0" dirty="0" smtClean="0"/>
              <a:t> “B” or even “Comments and a B”.  You’ll meet with your section leader each week!</a:t>
            </a:r>
            <a:endParaRPr lang="en-US" dirty="0" smtClean="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29</a:t>
            </a:fld>
            <a:endParaRPr lang="en-US" altLang="x-none"/>
          </a:p>
        </p:txBody>
      </p:sp>
    </p:spTree>
    <p:extLst>
      <p:ext uri="{BB962C8B-B14F-4D97-AF65-F5344CB8AC3E}">
        <p14:creationId xmlns:p14="http://schemas.microsoft.com/office/powerpoint/2010/main" val="168690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 things happen to good people</a:t>
            </a:r>
          </a:p>
          <a:p>
            <a:r>
              <a:rPr lang="en-US" dirty="0" smtClean="0"/>
              <a:t>Treat</a:t>
            </a:r>
            <a:r>
              <a:rPr lang="en-US" baseline="0" dirty="0" smtClean="0"/>
              <a:t> you like adults!</a:t>
            </a:r>
          </a:p>
          <a:p>
            <a:r>
              <a:rPr lang="en-US" baseline="0" dirty="0" smtClean="0"/>
              <a:t>Don’t use these unless you need them.</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30</a:t>
            </a:fld>
            <a:endParaRPr lang="en-US" altLang="x-none"/>
          </a:p>
        </p:txBody>
      </p:sp>
    </p:spTree>
    <p:extLst>
      <p:ext uri="{BB962C8B-B14F-4D97-AF65-F5344CB8AC3E}">
        <p14:creationId xmlns:p14="http://schemas.microsoft.com/office/powerpoint/2010/main" val="136812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32</a:t>
            </a:fld>
            <a:endParaRPr lang="en-US" altLang="x-none"/>
          </a:p>
        </p:txBody>
      </p:sp>
    </p:spTree>
    <p:extLst>
      <p:ext uri="{BB962C8B-B14F-4D97-AF65-F5344CB8AC3E}">
        <p14:creationId xmlns:p14="http://schemas.microsoft.com/office/powerpoint/2010/main" val="1968498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class day of midterm :)</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34</a:t>
            </a:fld>
            <a:endParaRPr lang="en-US" altLang="x-none"/>
          </a:p>
        </p:txBody>
      </p:sp>
    </p:spTree>
    <p:extLst>
      <p:ext uri="{BB962C8B-B14F-4D97-AF65-F5344CB8AC3E}">
        <p14:creationId xmlns:p14="http://schemas.microsoft.com/office/powerpoint/2010/main" val="1641070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 is ok </a:t>
            </a:r>
            <a:r>
              <a:rPr lang="mr-IN" dirty="0" smtClean="0"/>
              <a:t>–</a:t>
            </a:r>
            <a:r>
              <a:rPr lang="en-US" dirty="0" smtClean="0"/>
              <a:t> cite collaboration</a:t>
            </a:r>
          </a:p>
          <a:p>
            <a:r>
              <a:rPr lang="en-US" dirty="0" smtClean="0"/>
              <a:t>Don’t share code</a:t>
            </a:r>
          </a:p>
          <a:p>
            <a:r>
              <a:rPr lang="en-US" dirty="0" smtClean="0"/>
              <a:t>Citation can get a 0,</a:t>
            </a:r>
            <a:r>
              <a:rPr lang="en-US" baseline="0" dirty="0" smtClean="0"/>
              <a:t> but not violation</a:t>
            </a:r>
          </a:p>
          <a:p>
            <a:endParaRPr lang="en-US" baseline="0" dirty="0" smtClean="0"/>
          </a:p>
          <a:p>
            <a:r>
              <a:rPr lang="en-US" baseline="0" dirty="0" smtClean="0"/>
              <a:t>CS had more violations than all others combined.  </a:t>
            </a:r>
            <a:r>
              <a:rPr lang="en-US" baseline="0" dirty="0" err="1" smtClean="0"/>
              <a:t>Mischevious</a:t>
            </a:r>
            <a:r>
              <a:rPr lang="en-US" baseline="0" dirty="0" smtClean="0"/>
              <a:t>?  No! Easy to catch.</a:t>
            </a:r>
          </a:p>
          <a:p>
            <a:r>
              <a:rPr lang="en-US" baseline="0" dirty="0" smtClean="0"/>
              <a:t>Don’t want any issues this quarter.</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37</a:t>
            </a:fld>
            <a:endParaRPr lang="en-US" altLang="x-none"/>
          </a:p>
        </p:txBody>
      </p:sp>
    </p:spTree>
    <p:extLst>
      <p:ext uri="{BB962C8B-B14F-4D97-AF65-F5344CB8AC3E}">
        <p14:creationId xmlns:p14="http://schemas.microsoft.com/office/powerpoint/2010/main" val="394891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Karel </a:t>
            </a:r>
            <a:r>
              <a:rPr lang="mr-IN" dirty="0" smtClean="0"/>
              <a:t>–</a:t>
            </a:r>
            <a:r>
              <a:rPr lang="en-US" dirty="0" smtClean="0"/>
              <a:t> from Karel </a:t>
            </a:r>
            <a:r>
              <a:rPr lang="en-US" dirty="0" err="1" smtClean="0"/>
              <a:t>Chopek</a:t>
            </a:r>
            <a:r>
              <a:rPr lang="en-US" dirty="0" smtClean="0"/>
              <a:t>,</a:t>
            </a:r>
            <a:r>
              <a:rPr lang="en-US" baseline="0" dirty="0" smtClean="0"/>
              <a:t> who invented the word “robot”</a:t>
            </a:r>
          </a:p>
          <a:p>
            <a:endParaRPr lang="en-US" baseline="0" dirty="0" smtClean="0"/>
          </a:p>
          <a:p>
            <a:r>
              <a:rPr lang="en-US" baseline="0" smtClean="0"/>
              <a:t>Old Mac with leg out its back</a:t>
            </a:r>
            <a:endParaRPr lang="en-US"/>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39</a:t>
            </a:fld>
            <a:endParaRPr lang="en-US" altLang="x-none"/>
          </a:p>
        </p:txBody>
      </p:sp>
    </p:spTree>
    <p:extLst>
      <p:ext uri="{BB962C8B-B14F-4D97-AF65-F5344CB8AC3E}">
        <p14:creationId xmlns:p14="http://schemas.microsoft.com/office/powerpoint/2010/main" val="829617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Karel speaks Java!</a:t>
            </a:r>
            <a:r>
              <a:rPr lang="en-US" baseline="0" dirty="0" smtClean="0"/>
              <a:t> (not </a:t>
            </a:r>
            <a:r>
              <a:rPr lang="en-US" baseline="0" dirty="0" err="1" smtClean="0"/>
              <a:t>english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40</a:t>
            </a:fld>
            <a:endParaRPr lang="en-US" altLang="x-none"/>
          </a:p>
        </p:txBody>
      </p:sp>
    </p:spTree>
    <p:extLst>
      <p:ext uri="{BB962C8B-B14F-4D97-AF65-F5344CB8AC3E}">
        <p14:creationId xmlns:p14="http://schemas.microsoft.com/office/powerpoint/2010/main" val="1919307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42</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517642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43</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470892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witnessed at Google!</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5</a:t>
            </a:fld>
            <a:endParaRPr lang="en-US" altLang="x-none"/>
          </a:p>
        </p:txBody>
      </p:sp>
    </p:spTree>
    <p:extLst>
      <p:ext uri="{BB962C8B-B14F-4D97-AF65-F5344CB8AC3E}">
        <p14:creationId xmlns:p14="http://schemas.microsoft.com/office/powerpoint/2010/main" val="871924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44</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447762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41C6F-B668-B640-B170-718B191AAD55}" type="slidenum">
              <a:rPr lang="en-US" altLang="x-none"/>
              <a:pPr/>
              <a:t>45</a:t>
            </a:fld>
            <a:endParaRPr lang="en-US" altLang="x-none"/>
          </a:p>
        </p:txBody>
      </p:sp>
      <p:sp>
        <p:nvSpPr>
          <p:cNvPr id="819202" name="Text Box 2"/>
          <p:cNvSpPr txBox="1">
            <a:spLocks noGrp="1" noRot="1" noChangeAspect="1" noChangeArrowheads="1" noTextEdit="1"/>
          </p:cNvSpPr>
          <p:nvPr>
            <p:ph type="sldImg"/>
          </p:nvPr>
        </p:nvSpPr>
        <p:spPr>
          <a:xfrm>
            <a:off x="1257300" y="728663"/>
            <a:ext cx="4800600" cy="3600450"/>
          </a:xfrm>
          <a:ln/>
        </p:spPr>
      </p:sp>
      <p:sp>
        <p:nvSpPr>
          <p:cNvPr id="81920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64772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478677-584D-C34A-8508-1A7C1C19DD8C}" type="slidenum">
              <a:rPr lang="en-US" altLang="x-none"/>
              <a:pPr/>
              <a:t>46</a:t>
            </a:fld>
            <a:endParaRPr lang="en-US" altLang="x-none"/>
          </a:p>
        </p:txBody>
      </p:sp>
      <p:sp>
        <p:nvSpPr>
          <p:cNvPr id="821250" name="Text Box 2"/>
          <p:cNvSpPr txBox="1">
            <a:spLocks noGrp="1" noRot="1" noChangeAspect="1" noChangeArrowheads="1" noTextEdit="1"/>
          </p:cNvSpPr>
          <p:nvPr>
            <p:ph type="sldImg"/>
          </p:nvPr>
        </p:nvSpPr>
        <p:spPr>
          <a:xfrm>
            <a:off x="1257300" y="728663"/>
            <a:ext cx="4800600" cy="3600450"/>
          </a:xfrm>
          <a:ln/>
        </p:spPr>
      </p:sp>
      <p:sp>
        <p:nvSpPr>
          <p:cNvPr id="821251"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667959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8211FD-E80B-2747-B082-217F27BD7946}" type="slidenum">
              <a:rPr lang="en-US" altLang="x-none"/>
              <a:pPr/>
              <a:t>47</a:t>
            </a:fld>
            <a:endParaRPr lang="en-US" altLang="x-none"/>
          </a:p>
        </p:txBody>
      </p:sp>
      <p:sp>
        <p:nvSpPr>
          <p:cNvPr id="823298" name="Text Box 2"/>
          <p:cNvSpPr txBox="1">
            <a:spLocks noGrp="1" noRot="1" noChangeAspect="1" noChangeArrowheads="1" noTextEdit="1"/>
          </p:cNvSpPr>
          <p:nvPr>
            <p:ph type="sldImg"/>
          </p:nvPr>
        </p:nvSpPr>
        <p:spPr>
          <a:xfrm>
            <a:off x="1257300" y="728663"/>
            <a:ext cx="4800600" cy="3600450"/>
          </a:xfrm>
          <a:ln/>
        </p:spPr>
      </p:sp>
      <p:sp>
        <p:nvSpPr>
          <p:cNvPr id="823299"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162918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3C541-F2D3-7A4D-90C6-9C933D470F03}" type="slidenum">
              <a:rPr lang="en-US" altLang="x-none"/>
              <a:pPr/>
              <a:t>48</a:t>
            </a:fld>
            <a:endParaRPr lang="en-US" altLang="x-none"/>
          </a:p>
        </p:txBody>
      </p:sp>
      <p:sp>
        <p:nvSpPr>
          <p:cNvPr id="825346" name="Text Box 2"/>
          <p:cNvSpPr txBox="1">
            <a:spLocks noGrp="1" noRot="1" noChangeAspect="1" noChangeArrowheads="1" noTextEdit="1"/>
          </p:cNvSpPr>
          <p:nvPr>
            <p:ph type="sldImg"/>
          </p:nvPr>
        </p:nvSpPr>
        <p:spPr>
          <a:xfrm>
            <a:off x="1257300" y="728663"/>
            <a:ext cx="4800600" cy="3600450"/>
          </a:xfrm>
          <a:ln/>
        </p:spPr>
      </p:sp>
      <p:sp>
        <p:nvSpPr>
          <p:cNvPr id="825347"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076470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AB23E-4C3F-6C40-BD52-FB7E291D1450}" type="slidenum">
              <a:rPr lang="en-US" altLang="x-none"/>
              <a:pPr/>
              <a:t>49</a:t>
            </a:fld>
            <a:endParaRPr lang="en-US" altLang="x-none"/>
          </a:p>
        </p:txBody>
      </p:sp>
      <p:sp>
        <p:nvSpPr>
          <p:cNvPr id="827394" name="Text Box 2"/>
          <p:cNvSpPr txBox="1">
            <a:spLocks noGrp="1" noRot="1" noChangeAspect="1" noChangeArrowheads="1" noTextEdit="1"/>
          </p:cNvSpPr>
          <p:nvPr>
            <p:ph type="sldImg"/>
          </p:nvPr>
        </p:nvSpPr>
        <p:spPr>
          <a:xfrm>
            <a:off x="1257300" y="728663"/>
            <a:ext cx="4800600" cy="3600450"/>
          </a:xfrm>
          <a:ln/>
        </p:spPr>
      </p:sp>
      <p:sp>
        <p:nvSpPr>
          <p:cNvPr id="827395"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128120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1F53CC-D27B-834D-BE78-ED17B64470EC}" type="slidenum">
              <a:rPr lang="en-US" altLang="x-none"/>
              <a:pPr/>
              <a:t>50</a:t>
            </a:fld>
            <a:endParaRPr lang="en-US" altLang="x-none"/>
          </a:p>
        </p:txBody>
      </p:sp>
      <p:sp>
        <p:nvSpPr>
          <p:cNvPr id="829442" name="Text Box 2"/>
          <p:cNvSpPr txBox="1">
            <a:spLocks noGrp="1" noRot="1" noChangeAspect="1" noChangeArrowheads="1" noTextEdit="1"/>
          </p:cNvSpPr>
          <p:nvPr>
            <p:ph type="sldImg"/>
          </p:nvPr>
        </p:nvSpPr>
        <p:spPr>
          <a:xfrm>
            <a:off x="1257300" y="728663"/>
            <a:ext cx="4800600" cy="3600450"/>
          </a:xfrm>
          <a:ln/>
        </p:spPr>
      </p:sp>
      <p:sp>
        <p:nvSpPr>
          <p:cNvPr id="829443" name="Text Box 3"/>
          <p:cNvSpPr txBox="1">
            <a:spLocks noGrp="1" noChangeArrowheads="1"/>
          </p:cNvSpPr>
          <p:nvPr>
            <p:ph type="body" idx="1"/>
          </p:nvPr>
        </p:nvSpPr>
        <p:spPr>
          <a:xfrm>
            <a:off x="731838" y="4559300"/>
            <a:ext cx="5853112" cy="4319588"/>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972123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“Methodology”? </a:t>
            </a:r>
            <a:r>
              <a:rPr lang="mr-IN" baseline="0" dirty="0" smtClean="0"/>
              <a:t>–</a:t>
            </a:r>
            <a:r>
              <a:rPr lang="en-US" baseline="0" dirty="0" smtClean="0"/>
              <a:t> we want to teach good software engineering principles </a:t>
            </a:r>
            <a:r>
              <a:rPr lang="mr-IN" baseline="0" dirty="0" smtClean="0"/>
              <a:t>–</a:t>
            </a:r>
            <a:r>
              <a:rPr lang="en-US" baseline="0" dirty="0" smtClean="0"/>
              <a:t> more than just programming.</a:t>
            </a:r>
          </a:p>
          <a:p>
            <a:r>
              <a:rPr lang="en-US" baseline="0" dirty="0" smtClean="0"/>
              <a:t>Writing a program is like writing an essay</a:t>
            </a:r>
          </a:p>
          <a:p>
            <a:r>
              <a:rPr lang="en-US" baseline="0" dirty="0" smtClean="0"/>
              <a:t>	- need a language (Java)</a:t>
            </a:r>
          </a:p>
          <a:p>
            <a:r>
              <a:rPr lang="en-US" baseline="0" dirty="0" smtClean="0"/>
              <a:t>	- knowing the language doesn’t make you a good essay writer</a:t>
            </a:r>
          </a:p>
          <a:p>
            <a:r>
              <a:rPr lang="en-US" baseline="0" dirty="0" smtClean="0"/>
              <a:t>Lots of support to learn how to write good programs</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6</a:t>
            </a:fld>
            <a:endParaRPr lang="en-US" altLang="x-none"/>
          </a:p>
        </p:txBody>
      </p:sp>
    </p:spTree>
    <p:extLst>
      <p:ext uri="{BB962C8B-B14F-4D97-AF65-F5344CB8AC3E}">
        <p14:creationId xmlns:p14="http://schemas.microsoft.com/office/powerpoint/2010/main" val="417424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7</a:t>
            </a:fld>
            <a:endParaRPr lang="en-US" altLang="x-none"/>
          </a:p>
        </p:txBody>
      </p:sp>
    </p:spTree>
    <p:extLst>
      <p:ext uri="{BB962C8B-B14F-4D97-AF65-F5344CB8AC3E}">
        <p14:creationId xmlns:p14="http://schemas.microsoft.com/office/powerpoint/2010/main" val="700198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to introduce my right-hand man</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8</a:t>
            </a:fld>
            <a:endParaRPr lang="en-US" altLang="x-none"/>
          </a:p>
        </p:txBody>
      </p:sp>
    </p:spTree>
    <p:extLst>
      <p:ext uri="{BB962C8B-B14F-4D97-AF65-F5344CB8AC3E}">
        <p14:creationId xmlns:p14="http://schemas.microsoft.com/office/powerpoint/2010/main" val="20711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that’s not nearly</a:t>
            </a:r>
            <a:r>
              <a:rPr lang="en-US" baseline="0" dirty="0" smtClean="0"/>
              <a:t> everyone </a:t>
            </a:r>
            <a:r>
              <a:rPr lang="mr-IN" baseline="0" dirty="0" smtClean="0"/>
              <a:t>–</a:t>
            </a:r>
            <a:r>
              <a:rPr lang="en-US" baseline="0" dirty="0" smtClean="0"/>
              <a:t> we also have 22 awesome section leaders!</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9</a:t>
            </a:fld>
            <a:endParaRPr lang="en-US" altLang="x-none"/>
          </a:p>
        </p:txBody>
      </p:sp>
    </p:spTree>
    <p:extLst>
      <p:ext uri="{BB962C8B-B14F-4D97-AF65-F5344CB8AC3E}">
        <p14:creationId xmlns:p14="http://schemas.microsoft.com/office/powerpoint/2010/main" val="1152039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 weighted more heavily</a:t>
            </a:r>
          </a:p>
          <a:p>
            <a:r>
              <a:rPr lang="en-US" dirty="0" smtClean="0"/>
              <a:t>How much work?  Roughly</a:t>
            </a:r>
            <a:r>
              <a:rPr lang="en-US" baseline="0" dirty="0" smtClean="0"/>
              <a:t> 10 hours a week</a:t>
            </a:r>
          </a:p>
          <a:p>
            <a:r>
              <a:rPr lang="en-US" baseline="0" dirty="0" smtClean="0"/>
              <a:t>How do we grade?  Focus on functionality and style (methodology), but people get wrapped up with numeric scores.</a:t>
            </a:r>
          </a:p>
          <a:p>
            <a:r>
              <a:rPr lang="en-US" baseline="0" dirty="0" smtClean="0"/>
              <a:t>We want to go back to happier times</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18</a:t>
            </a:fld>
            <a:endParaRPr lang="en-US" altLang="x-none"/>
          </a:p>
        </p:txBody>
      </p:sp>
    </p:spTree>
    <p:extLst>
      <p:ext uri="{BB962C8B-B14F-4D97-AF65-F5344CB8AC3E}">
        <p14:creationId xmlns:p14="http://schemas.microsoft.com/office/powerpoint/2010/main" val="182079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us weep!</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24</a:t>
            </a:fld>
            <a:endParaRPr lang="en-US" altLang="x-none"/>
          </a:p>
        </p:txBody>
      </p:sp>
    </p:spTree>
    <p:extLst>
      <p:ext uri="{BB962C8B-B14F-4D97-AF65-F5344CB8AC3E}">
        <p14:creationId xmlns:p14="http://schemas.microsoft.com/office/powerpoint/2010/main" val="26990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us weep </a:t>
            </a:r>
            <a:r>
              <a:rPr lang="en-US" dirty="0" smtClean="0">
                <a:sym typeface="Wingdings"/>
              </a:rPr>
              <a:t></a:t>
            </a:r>
            <a:endParaRPr lang="en-US" dirty="0"/>
          </a:p>
        </p:txBody>
      </p:sp>
      <p:sp>
        <p:nvSpPr>
          <p:cNvPr id="4" name="Slide Number Placeholder 3"/>
          <p:cNvSpPr>
            <a:spLocks noGrp="1"/>
          </p:cNvSpPr>
          <p:nvPr>
            <p:ph type="sldNum" sz="quarter" idx="10"/>
          </p:nvPr>
        </p:nvSpPr>
        <p:spPr/>
        <p:txBody>
          <a:bodyPr/>
          <a:lstStyle/>
          <a:p>
            <a:fld id="{AA742258-FB98-3F4C-92C7-D00F89B753B5}" type="slidenum">
              <a:rPr lang="en-US" altLang="x-none" smtClean="0"/>
              <a:pPr/>
              <a:t>25</a:t>
            </a:fld>
            <a:endParaRPr lang="en-US" altLang="x-none"/>
          </a:p>
        </p:txBody>
      </p:sp>
    </p:spTree>
    <p:extLst>
      <p:ext uri="{BB962C8B-B14F-4D97-AF65-F5344CB8AC3E}">
        <p14:creationId xmlns:p14="http://schemas.microsoft.com/office/powerpoint/2010/main" val="1432585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endParaRPr lang="x-none" altLang="x-none" noProof="0" smtClean="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smtClean="0"/>
              <a:t>Click to edit Master subtitle style</a:t>
            </a:r>
          </a:p>
        </p:txBody>
      </p:sp>
      <p:sp>
        <p:nvSpPr>
          <p:cNvPr id="18440" name="AutoShape 3"/>
          <p:cNvSpPr>
            <a:spLocks noChangeArrowheads="1"/>
          </p:cNvSpPr>
          <p:nvPr userDrawn="1"/>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Calibri" charset="0"/>
              <a:ea typeface="Arial" charset="0"/>
              <a:cs typeface="Arial" charset="0"/>
            </a:endParaRPr>
          </a:p>
        </p:txBody>
      </p:sp>
      <p:sp>
        <p:nvSpPr>
          <p:cNvPr id="18443" name="Text Box 11"/>
          <p:cNvSpPr txBox="1">
            <a:spLocks noChangeArrowheads="1"/>
          </p:cNvSpPr>
          <p:nvPr userDrawn="1"/>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latin typeface="Calibri" charset="0"/>
              </a:rPr>
              <a:t>This document is copyright (C) Stanford Computer Science and Marty Stepp, licensed under Creative Commons Attribution 2.5 License.  All rights reserved.</a:t>
            </a:r>
            <a:br>
              <a:rPr lang="en-US" altLang="x-none" sz="800">
                <a:latin typeface="Calibri" charset="0"/>
              </a:rPr>
            </a:br>
            <a:r>
              <a:rPr lang="en-US" altLang="x-none" sz="800">
                <a:latin typeface="Calibri" charset="0"/>
              </a:rPr>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0309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93294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2196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953972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954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882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6673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930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04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3087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706188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userDrawn="1"/>
        </p:nvSpPr>
        <p:spPr>
          <a:xfrm>
            <a:off x="8229600" y="6356350"/>
            <a:ext cx="762000" cy="365125"/>
          </a:xfrm>
          <a:prstGeom prst="rect">
            <a:avLst/>
          </a:prstGeom>
          <a:noFill/>
        </p:spPr>
        <p:txBody>
          <a:bodyPr lIns="0" tIns="0" rIns="0" bIns="0" anchor="b"/>
          <a:lstStyle/>
          <a:p>
            <a:pPr>
              <a:spcBef>
                <a:spcPts val="500"/>
              </a:spcBef>
            </a:pPr>
            <a:fld id="{6B0F97DD-C0E0-384C-93CD-7A62F824A3DE}" type="slidenum">
              <a:rPr lang="en-US" altLang="x-none" sz="1200">
                <a:solidFill>
                  <a:srgbClr val="424242"/>
                </a:solidFill>
                <a:latin typeface="Verdana" charset="0"/>
              </a:rPr>
              <a:pPr>
                <a:spcBef>
                  <a:spcPts val="500"/>
                </a:spcBef>
              </a:pPr>
              <a:t>‹#›</a:t>
            </a:fld>
            <a:endParaRPr lang="en-US" altLang="x-none"/>
          </a:p>
        </p:txBody>
      </p:sp>
      <p:sp>
        <p:nvSpPr>
          <p:cNvPr id="1039" name="AutoShape 3"/>
          <p:cNvSpPr>
            <a:spLocks noChangeArrowheads="1"/>
          </p:cNvSpPr>
          <p:nvPr userDrawn="1"/>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Tahoma" charset="0"/>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b="1" kern="1200">
          <a:solidFill>
            <a:schemeClr val="bg1"/>
          </a:solidFill>
          <a:latin typeface="+mj-lt"/>
          <a:ea typeface="+mj-ea"/>
          <a:cs typeface="+mj-cs"/>
        </a:defRPr>
      </a:lvl1pPr>
      <a:lvl2pPr algn="ctr" rtl="0" fontAlgn="base">
        <a:spcBef>
          <a:spcPct val="0"/>
        </a:spcBef>
        <a:spcAft>
          <a:spcPct val="0"/>
        </a:spcAft>
        <a:defRPr sz="4400" b="1">
          <a:solidFill>
            <a:schemeClr val="bg1"/>
          </a:solidFill>
          <a:latin typeface="Tahoma" charset="0"/>
        </a:defRPr>
      </a:lvl2pPr>
      <a:lvl3pPr algn="ctr" rtl="0" fontAlgn="base">
        <a:spcBef>
          <a:spcPct val="0"/>
        </a:spcBef>
        <a:spcAft>
          <a:spcPct val="0"/>
        </a:spcAft>
        <a:defRPr sz="4400" b="1">
          <a:solidFill>
            <a:schemeClr val="bg1"/>
          </a:solidFill>
          <a:latin typeface="Tahoma" charset="0"/>
        </a:defRPr>
      </a:lvl3pPr>
      <a:lvl4pPr algn="ctr" rtl="0" fontAlgn="base">
        <a:spcBef>
          <a:spcPct val="0"/>
        </a:spcBef>
        <a:spcAft>
          <a:spcPct val="0"/>
        </a:spcAft>
        <a:defRPr sz="4400" b="1">
          <a:solidFill>
            <a:schemeClr val="bg1"/>
          </a:solidFill>
          <a:latin typeface="Tahoma" charset="0"/>
        </a:defRPr>
      </a:lvl4pPr>
      <a:lvl5pPr algn="ctr" rtl="0" fontAlgn="base">
        <a:spcBef>
          <a:spcPct val="0"/>
        </a:spcBef>
        <a:spcAft>
          <a:spcPct val="0"/>
        </a:spcAft>
        <a:defRPr sz="4400" b="1">
          <a:solidFill>
            <a:schemeClr val="bg1"/>
          </a:solidFill>
          <a:latin typeface="Tahoma" charset="0"/>
        </a:defRPr>
      </a:lvl5pPr>
      <a:lvl6pPr marL="457200" algn="ctr" rtl="0" fontAlgn="base">
        <a:spcBef>
          <a:spcPct val="0"/>
        </a:spcBef>
        <a:spcAft>
          <a:spcPct val="0"/>
        </a:spcAft>
        <a:defRPr sz="4400" b="1">
          <a:solidFill>
            <a:schemeClr val="bg1"/>
          </a:solidFill>
          <a:latin typeface="Tahoma" charset="0"/>
        </a:defRPr>
      </a:lvl6pPr>
      <a:lvl7pPr marL="914400" algn="ctr" rtl="0" fontAlgn="base">
        <a:spcBef>
          <a:spcPct val="0"/>
        </a:spcBef>
        <a:spcAft>
          <a:spcPct val="0"/>
        </a:spcAft>
        <a:defRPr sz="4400" b="1">
          <a:solidFill>
            <a:schemeClr val="bg1"/>
          </a:solidFill>
          <a:latin typeface="Tahoma" charset="0"/>
        </a:defRPr>
      </a:lvl7pPr>
      <a:lvl8pPr marL="1371600" algn="ctr" rtl="0" fontAlgn="base">
        <a:spcBef>
          <a:spcPct val="0"/>
        </a:spcBef>
        <a:spcAft>
          <a:spcPct val="0"/>
        </a:spcAft>
        <a:defRPr sz="4400" b="1">
          <a:solidFill>
            <a:schemeClr val="bg1"/>
          </a:solidFill>
          <a:latin typeface="Tahoma" charset="0"/>
        </a:defRPr>
      </a:lvl8pPr>
      <a:lvl9pPr marL="1828800" algn="ctr" rtl="0" fontAlgn="base">
        <a:spcBef>
          <a:spcPct val="0"/>
        </a:spcBef>
        <a:spcAft>
          <a:spcPct val="0"/>
        </a:spcAft>
        <a:defRPr sz="4400" b="1">
          <a:solidFill>
            <a:schemeClr val="bg1"/>
          </a:solidFill>
          <a:latin typeface="Tahoma" charset="0"/>
        </a:defRPr>
      </a:lvl9pPr>
    </p:titleStyle>
    <p:bodyStyle>
      <a:lvl1pPr marL="230188" indent="-230188" algn="l" rtl="0" fontAlgn="base">
        <a:spcBef>
          <a:spcPct val="20000"/>
        </a:spcBef>
        <a:spcAft>
          <a:spcPct val="0"/>
        </a:spcAft>
        <a:buChar char="•"/>
        <a:defRPr sz="2400" kern="1200">
          <a:solidFill>
            <a:schemeClr val="tx1"/>
          </a:solidFill>
          <a:latin typeface="+mn-lt"/>
          <a:ea typeface="+mn-ea"/>
          <a:cs typeface="+mn-cs"/>
        </a:defRPr>
      </a:lvl1pPr>
      <a:lvl2pPr marL="571500" indent="-227013" algn="l" rtl="0" fontAlgn="base">
        <a:spcBef>
          <a:spcPct val="20000"/>
        </a:spcBef>
        <a:spcAft>
          <a:spcPct val="0"/>
        </a:spcAft>
        <a:buChar char="–"/>
        <a:defRPr sz="2200" kern="1200">
          <a:solidFill>
            <a:schemeClr val="tx1"/>
          </a:solidFill>
          <a:latin typeface="+mn-lt"/>
          <a:ea typeface="+mn-ea"/>
          <a:cs typeface="+mn-cs"/>
        </a:defRPr>
      </a:lvl2pPr>
      <a:lvl3pPr marL="855663" indent="-169863" algn="l" rtl="0" fontAlgn="base">
        <a:spcBef>
          <a:spcPct val="20000"/>
        </a:spcBef>
        <a:spcAft>
          <a:spcPct val="0"/>
        </a:spcAft>
        <a:buChar char="•"/>
        <a:defRPr sz="2000" kern="1200">
          <a:solidFill>
            <a:schemeClr val="tx1"/>
          </a:solidFill>
          <a:latin typeface="+mn-lt"/>
          <a:ea typeface="+mn-ea"/>
          <a:cs typeface="+mn-cs"/>
        </a:defRPr>
      </a:lvl3pPr>
      <a:lvl4pPr marL="1144588" indent="-174625" algn="l" rtl="0" fontAlgn="base">
        <a:spcBef>
          <a:spcPct val="20000"/>
        </a:spcBef>
        <a:spcAft>
          <a:spcPct val="0"/>
        </a:spcAft>
        <a:buChar char="–"/>
        <a:defRPr kern="1200">
          <a:solidFill>
            <a:schemeClr val="tx1"/>
          </a:solidFill>
          <a:latin typeface="+mn-lt"/>
          <a:ea typeface="+mn-ea"/>
          <a:cs typeface="+mn-cs"/>
        </a:defRPr>
      </a:lvl4pPr>
      <a:lvl5pPr marL="1487488" indent="-228600" algn="l" rtl="0" fontAlgn="base">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cs106a.stanford.ed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onorcode.stanford.ed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cs106a.stanford.ed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altLang="x-none" dirty="0"/>
              <a:t>CS 106A, Lecture </a:t>
            </a:r>
            <a:r>
              <a:rPr lang="en-US" altLang="x-none" dirty="0" smtClean="0"/>
              <a:t>1</a:t>
            </a:r>
            <a:r>
              <a:rPr lang="en-US" altLang="x-none" dirty="0"/>
              <a:t/>
            </a:r>
            <a:br>
              <a:rPr lang="en-US" altLang="x-none" dirty="0"/>
            </a:br>
            <a:r>
              <a:rPr lang="en-US" altLang="x-none" sz="3400" dirty="0" smtClean="0"/>
              <a:t>Welcome to CS 106A!</a:t>
            </a:r>
            <a:endParaRPr lang="en-US" altLang="x-none" sz="3400" dirty="0"/>
          </a:p>
        </p:txBody>
      </p:sp>
      <p:sp>
        <p:nvSpPr>
          <p:cNvPr id="3075" name="Rectangle 3"/>
          <p:cNvSpPr>
            <a:spLocks noGrp="1" noChangeArrowheads="1"/>
          </p:cNvSpPr>
          <p:nvPr>
            <p:ph type="subTitle" idx="1"/>
          </p:nvPr>
        </p:nvSpPr>
        <p:spPr>
          <a:xfrm>
            <a:off x="1371600" y="4572000"/>
            <a:ext cx="6400800" cy="1524000"/>
          </a:xfrm>
        </p:spPr>
        <p:txBody>
          <a:bodyPr/>
          <a:lstStyle/>
          <a:p>
            <a:endParaRPr lang="en-US" altLang="x-none" sz="1500" dirty="0"/>
          </a:p>
          <a:p>
            <a:r>
              <a:rPr lang="en-US" altLang="x-none" sz="1500" dirty="0"/>
              <a:t>suggested reading:</a:t>
            </a:r>
          </a:p>
          <a:p>
            <a:r>
              <a:rPr lang="en-US" altLang="x-none" sz="1500" i="1" dirty="0"/>
              <a:t>Course Information </a:t>
            </a:r>
            <a:r>
              <a:rPr lang="en-US" altLang="x-none" sz="1500" i="1" dirty="0" smtClean="0"/>
              <a:t>handout</a:t>
            </a:r>
          </a:p>
          <a:p>
            <a:r>
              <a:rPr lang="en-US" altLang="x-none" sz="1500" i="1" dirty="0" smtClean="0"/>
              <a:t>Karel, Ch. 1-2</a:t>
            </a:r>
            <a:endParaRPr lang="en-US" altLang="x-none" sz="1500" i="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95400"/>
            <a:ext cx="8382000" cy="5384271"/>
          </a:xfrm>
          <a:prstGeom prst="rect">
            <a:avLst/>
          </a:prstGeom>
        </p:spPr>
      </p:pic>
    </p:spTree>
    <p:extLst>
      <p:ext uri="{BB962C8B-B14F-4D97-AF65-F5344CB8AC3E}">
        <p14:creationId xmlns:p14="http://schemas.microsoft.com/office/powerpoint/2010/main" val="186735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80" y="1295400"/>
            <a:ext cx="8511039" cy="5404460"/>
          </a:xfrm>
          <a:prstGeom prst="rect">
            <a:avLst/>
          </a:prstGeom>
        </p:spPr>
      </p:pic>
    </p:spTree>
    <p:extLst>
      <p:ext uri="{BB962C8B-B14F-4D97-AF65-F5344CB8AC3E}">
        <p14:creationId xmlns:p14="http://schemas.microsoft.com/office/powerpoint/2010/main" val="513461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solidFill>
                  <a:schemeClr val="bg1">
                    <a:lumMod val="75000"/>
                  </a:schemeClr>
                </a:solidFill>
              </a:rPr>
              <a:t>Introduction</a:t>
            </a:r>
          </a:p>
          <a:p>
            <a:r>
              <a:rPr lang="en-US" altLang="x-none" sz="3600" dirty="0" smtClean="0"/>
              <a:t>Course Policies</a:t>
            </a:r>
          </a:p>
          <a:p>
            <a:r>
              <a:rPr lang="en-US" altLang="x-none" sz="3600" dirty="0" smtClean="0">
                <a:solidFill>
                  <a:schemeClr val="bg1">
                    <a:lumMod val="75000"/>
                  </a:schemeClr>
                </a:solidFill>
              </a:rPr>
              <a:t>Meet Karel the Robot</a:t>
            </a:r>
            <a:endParaRPr lang="en-US" altLang="x-none" sz="3600" dirty="0">
              <a:solidFill>
                <a:schemeClr val="bg1">
                  <a:lumMod val="75000"/>
                </a:schemeClr>
              </a:solidFill>
            </a:endParaRPr>
          </a:p>
        </p:txBody>
      </p:sp>
    </p:spTree>
    <p:extLst>
      <p:ext uri="{BB962C8B-B14F-4D97-AF65-F5344CB8AC3E}">
        <p14:creationId xmlns:p14="http://schemas.microsoft.com/office/powerpoint/2010/main" val="1416632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altLang="x-none" dirty="0" smtClean="0"/>
              <a:t>Units</a:t>
            </a:r>
            <a:endParaRPr lang="en-US" altLang="x-none" dirty="0"/>
          </a:p>
        </p:txBody>
      </p:sp>
      <p:cxnSp>
        <p:nvCxnSpPr>
          <p:cNvPr id="6" name="Straight Arrow Connector 5"/>
          <p:cNvCxnSpPr/>
          <p:nvPr/>
        </p:nvCxnSpPr>
        <p:spPr bwMode="auto">
          <a:xfrm flipH="1">
            <a:off x="2819400" y="2390606"/>
            <a:ext cx="1676400" cy="2209800"/>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a:off x="4495800" y="2385030"/>
            <a:ext cx="1524000" cy="2139176"/>
          </a:xfrm>
          <a:prstGeom prst="straightConnector1">
            <a:avLst/>
          </a:prstGeom>
          <a:solidFill>
            <a:schemeClr val="accent1"/>
          </a:solidFill>
          <a:ln w="635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p:cNvSpPr txBox="1"/>
          <p:nvPr/>
        </p:nvSpPr>
        <p:spPr>
          <a:xfrm>
            <a:off x="921000" y="1591684"/>
            <a:ext cx="7302000" cy="784830"/>
          </a:xfrm>
          <a:prstGeom prst="rect">
            <a:avLst/>
          </a:prstGeom>
          <a:noFill/>
        </p:spPr>
        <p:txBody>
          <a:bodyPr wrap="none" rtlCol="0">
            <a:spAutoFit/>
          </a:bodyPr>
          <a:lstStyle/>
          <a:p>
            <a:r>
              <a:rPr lang="en-US" sz="4500" smtClean="0"/>
              <a:t>Matriculated Stanford grad</a:t>
            </a:r>
            <a:r>
              <a:rPr lang="en-US" sz="4500" dirty="0" smtClean="0"/>
              <a:t>?</a:t>
            </a:r>
            <a:endParaRPr lang="en-US" sz="4500" dirty="0"/>
          </a:p>
        </p:txBody>
      </p:sp>
      <p:sp>
        <p:nvSpPr>
          <p:cNvPr id="23" name="TextBox 22"/>
          <p:cNvSpPr txBox="1"/>
          <p:nvPr/>
        </p:nvSpPr>
        <p:spPr>
          <a:xfrm rot="18900000">
            <a:off x="2906213" y="2993246"/>
            <a:ext cx="774571" cy="646331"/>
          </a:xfrm>
          <a:prstGeom prst="rect">
            <a:avLst/>
          </a:prstGeom>
          <a:noFill/>
        </p:spPr>
        <p:txBody>
          <a:bodyPr wrap="none" rtlCol="0">
            <a:spAutoFit/>
          </a:bodyPr>
          <a:lstStyle/>
          <a:p>
            <a:r>
              <a:rPr lang="en-US" sz="3600" dirty="0" smtClean="0"/>
              <a:t>No</a:t>
            </a:r>
            <a:endParaRPr lang="en-US" sz="3600" dirty="0"/>
          </a:p>
        </p:txBody>
      </p:sp>
      <p:sp>
        <p:nvSpPr>
          <p:cNvPr id="24" name="TextBox 23"/>
          <p:cNvSpPr txBox="1"/>
          <p:nvPr/>
        </p:nvSpPr>
        <p:spPr>
          <a:xfrm rot="3190213">
            <a:off x="5152989" y="3059899"/>
            <a:ext cx="937756" cy="646331"/>
          </a:xfrm>
          <a:prstGeom prst="rect">
            <a:avLst/>
          </a:prstGeom>
          <a:noFill/>
        </p:spPr>
        <p:txBody>
          <a:bodyPr wrap="none" rtlCol="0">
            <a:spAutoFit/>
          </a:bodyPr>
          <a:lstStyle/>
          <a:p>
            <a:r>
              <a:rPr lang="en-US" sz="3600" dirty="0" smtClean="0"/>
              <a:t>Yes</a:t>
            </a:r>
            <a:endParaRPr lang="en-US" sz="3600" dirty="0"/>
          </a:p>
        </p:txBody>
      </p:sp>
      <p:sp>
        <p:nvSpPr>
          <p:cNvPr id="19" name="Rectangle 18"/>
          <p:cNvSpPr/>
          <p:nvPr/>
        </p:nvSpPr>
        <p:spPr>
          <a:xfrm>
            <a:off x="2391023" y="4614498"/>
            <a:ext cx="800219"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5!</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6" name="Rectangle 25"/>
          <p:cNvSpPr/>
          <p:nvPr/>
        </p:nvSpPr>
        <p:spPr>
          <a:xfrm>
            <a:off x="5314091" y="4563235"/>
            <a:ext cx="1415772"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3-5!</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417999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Website</a:t>
            </a:r>
            <a:endParaRPr lang="en-US" dirty="0"/>
          </a:p>
        </p:txBody>
      </p:sp>
      <p:sp>
        <p:nvSpPr>
          <p:cNvPr id="3" name="Rectangle 2"/>
          <p:cNvSpPr/>
          <p:nvPr/>
        </p:nvSpPr>
        <p:spPr>
          <a:xfrm>
            <a:off x="381000" y="3200400"/>
            <a:ext cx="8458200" cy="1169551"/>
          </a:xfrm>
          <a:prstGeom prst="rect">
            <a:avLst/>
          </a:prstGeom>
        </p:spPr>
        <p:txBody>
          <a:bodyPr wrap="square">
            <a:spAutoFit/>
          </a:bodyPr>
          <a:lstStyle/>
          <a:p>
            <a:pPr algn="ctr">
              <a:buFontTx/>
              <a:buNone/>
            </a:pPr>
            <a:r>
              <a:rPr lang="en-US" altLang="x-none" sz="7000" dirty="0" smtClean="0">
                <a:hlinkClick r:id="rId2"/>
              </a:rPr>
              <a:t>cs106a.stanford.edu</a:t>
            </a:r>
            <a:endParaRPr lang="en-US" altLang="x-none" sz="7000" dirty="0"/>
          </a:p>
        </p:txBody>
      </p:sp>
    </p:spTree>
    <p:extLst>
      <p:ext uri="{BB962C8B-B14F-4D97-AF65-F5344CB8AC3E}">
        <p14:creationId xmlns:p14="http://schemas.microsoft.com/office/powerpoint/2010/main" val="44223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altLang="x-none"/>
              <a:t>Textbooks</a:t>
            </a:r>
          </a:p>
        </p:txBody>
      </p:sp>
      <p:sp>
        <p:nvSpPr>
          <p:cNvPr id="806915" name="Rectangle 3"/>
          <p:cNvSpPr>
            <a:spLocks noGrp="1" noChangeArrowheads="1"/>
          </p:cNvSpPr>
          <p:nvPr>
            <p:ph type="body" idx="1"/>
          </p:nvPr>
        </p:nvSpPr>
        <p:spPr/>
        <p:txBody>
          <a:bodyPr/>
          <a:lstStyle/>
          <a:p>
            <a:r>
              <a:rPr lang="en-US" altLang="x-none" i="1" dirty="0"/>
              <a:t>The Art &amp; Science of Java</a:t>
            </a:r>
            <a:r>
              <a:rPr lang="en-US" altLang="x-none" dirty="0"/>
              <a:t>, by Eric Roberts</a:t>
            </a:r>
          </a:p>
          <a:p>
            <a:pPr lvl="1"/>
            <a:r>
              <a:rPr lang="en-US" altLang="x-none" dirty="0"/>
              <a:t>written here at Stanford; tailored to this course; a valuable reference</a:t>
            </a:r>
          </a:p>
          <a:p>
            <a:pPr lvl="1"/>
            <a:r>
              <a:rPr lang="en-US" altLang="x-none" dirty="0"/>
              <a:t>usable on open-book (closed-note) </a:t>
            </a:r>
            <a:r>
              <a:rPr lang="en-US" altLang="x-none" dirty="0" smtClean="0"/>
              <a:t>exams</a:t>
            </a:r>
            <a:endParaRPr lang="en-US" altLang="x-none" dirty="0"/>
          </a:p>
          <a:p>
            <a:pPr lvl="1"/>
            <a:r>
              <a:rPr lang="en-US" altLang="x-none" dirty="0"/>
              <a:t>available on reserve at </a:t>
            </a:r>
            <a:r>
              <a:rPr lang="en-US" altLang="x-none" dirty="0" smtClean="0"/>
              <a:t>library</a:t>
            </a:r>
            <a:endParaRPr lang="en-US" altLang="x-none" dirty="0"/>
          </a:p>
          <a:p>
            <a:pPr lvl="2"/>
            <a:endParaRPr lang="en-US" altLang="x-none" dirty="0"/>
          </a:p>
          <a:p>
            <a:r>
              <a:rPr lang="en-US" altLang="x-none" i="1" dirty="0"/>
              <a:t>Karel the Robot Learns Java</a:t>
            </a:r>
            <a:r>
              <a:rPr lang="en-US" altLang="x-none" dirty="0"/>
              <a:t>, </a:t>
            </a:r>
            <a:r>
              <a:rPr lang="en-US" altLang="x-none" dirty="0" err="1" smtClean="0"/>
              <a:t>coursereader</a:t>
            </a:r>
            <a:r>
              <a:rPr lang="en-US" altLang="x-none" dirty="0" smtClean="0"/>
              <a:t> </a:t>
            </a:r>
            <a:r>
              <a:rPr lang="en-US" altLang="x-none" dirty="0"/>
              <a:t>(35 </a:t>
            </a:r>
            <a:r>
              <a:rPr lang="en-US" altLang="x-none" dirty="0" smtClean="0"/>
              <a:t>pages)</a:t>
            </a:r>
            <a:endParaRPr lang="en-US" altLang="x-none" dirty="0"/>
          </a:p>
          <a:p>
            <a:pPr lvl="1"/>
            <a:r>
              <a:rPr lang="en-US" altLang="x-none" dirty="0"/>
              <a:t>used </a:t>
            </a:r>
            <a:r>
              <a:rPr lang="en-US" altLang="x-none" dirty="0" smtClean="0"/>
              <a:t>this and next week </a:t>
            </a:r>
            <a:r>
              <a:rPr lang="en-US" altLang="x-none" dirty="0"/>
              <a:t>as we introduce </a:t>
            </a:r>
            <a:r>
              <a:rPr lang="en-US" altLang="x-none" dirty="0" smtClean="0"/>
              <a:t>coding</a:t>
            </a:r>
          </a:p>
          <a:p>
            <a:pPr lvl="1"/>
            <a:r>
              <a:rPr lang="en-US" altLang="x-none" dirty="0"/>
              <a:t>u</a:t>
            </a:r>
            <a:r>
              <a:rPr lang="en-US" altLang="x-none" dirty="0" smtClean="0"/>
              <a:t>sable on open-book (closed-note) exams</a:t>
            </a:r>
          </a:p>
          <a:p>
            <a:pPr lvl="1"/>
            <a:r>
              <a:rPr lang="en-US" altLang="x-none" dirty="0" smtClean="0"/>
              <a:t>Free PDF available online</a:t>
            </a:r>
            <a:endParaRPr lang="en-US" altLang="x-none" dirty="0"/>
          </a:p>
        </p:txBody>
      </p:sp>
      <p:pic>
        <p:nvPicPr>
          <p:cNvPr id="806917" name="Picture 5" descr="art-science-of-java-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100" y="2209800"/>
            <a:ext cx="1604963" cy="1981200"/>
          </a:xfrm>
          <a:prstGeom prst="rect">
            <a:avLst/>
          </a:prstGeom>
          <a:noFill/>
          <a:extLst>
            <a:ext uri="{909E8E84-426E-40DD-AFC4-6F175D3DCCD1}">
              <a14:hiddenFill xmlns:a14="http://schemas.microsoft.com/office/drawing/2010/main">
                <a:solidFill>
                  <a:srgbClr val="FFFFFF"/>
                </a:solidFill>
              </a14:hiddenFill>
            </a:ext>
          </a:extLst>
        </p:spPr>
      </p:pic>
      <p:pic>
        <p:nvPicPr>
          <p:cNvPr id="806918" name="Picture 6" descr="karel-the-robot-learns-java-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513" y="4495800"/>
            <a:ext cx="1589087" cy="198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10%</a:t>
            </a:r>
            <a:r>
              <a:rPr lang="en-US" altLang="x-none" sz="3200" dirty="0">
                <a:solidFill>
                  <a:schemeClr val="bg1">
                    <a:lumMod val="75000"/>
                  </a:schemeClr>
                </a:solidFill>
              </a:rPr>
              <a:t>	Section Participation</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15</a:t>
            </a:r>
            <a:r>
              <a:rPr lang="en-US" altLang="x-none" sz="3200" dirty="0">
                <a:solidFill>
                  <a:schemeClr val="bg1">
                    <a:lumMod val="75000"/>
                  </a:schemeClr>
                </a:solidFill>
              </a:rPr>
              <a:t>%	Midterm Exam</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30%	Final </a:t>
            </a:r>
            <a:r>
              <a:rPr lang="en-US" altLang="x-none" sz="3200" dirty="0" smtClean="0">
                <a:solidFill>
                  <a:schemeClr val="bg1">
                    <a:lumMod val="75000"/>
                  </a:schemeClr>
                </a:solidFill>
              </a:rPr>
              <a:t>Exam</a:t>
            </a:r>
            <a:endParaRPr lang="en-US" altLang="x-none" sz="3200" dirty="0">
              <a:solidFill>
                <a:schemeClr val="bg1">
                  <a:lumMod val="75000"/>
                </a:schemeClr>
              </a:solidFill>
            </a:endParaRPr>
          </a:p>
        </p:txBody>
      </p:sp>
    </p:spTree>
    <p:extLst>
      <p:ext uri="{BB962C8B-B14F-4D97-AF65-F5344CB8AC3E}">
        <p14:creationId xmlns:p14="http://schemas.microsoft.com/office/powerpoint/2010/main" val="182587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Programming Assignments</a:t>
            </a:r>
            <a:endParaRPr lang="en-US" altLang="x-none" dirty="0"/>
          </a:p>
        </p:txBody>
      </p:sp>
      <p:sp>
        <p:nvSpPr>
          <p:cNvPr id="808963" name="Rectangle 3"/>
          <p:cNvSpPr>
            <a:spLocks noGrp="1" noChangeArrowheads="1"/>
          </p:cNvSpPr>
          <p:nvPr>
            <p:ph type="body" idx="1"/>
          </p:nvPr>
        </p:nvSpPr>
        <p:spPr/>
        <p:txBody>
          <a:bodyPr/>
          <a:lstStyle/>
          <a:p>
            <a:r>
              <a:rPr lang="en-US" altLang="x-none" dirty="0"/>
              <a:t>6</a:t>
            </a:r>
            <a:r>
              <a:rPr lang="en-US" altLang="x-none" dirty="0" smtClean="0"/>
              <a:t> </a:t>
            </a:r>
            <a:r>
              <a:rPr lang="en-US" altLang="x-none" dirty="0"/>
              <a:t>programming assignments  (some individual, some in </a:t>
            </a:r>
            <a:r>
              <a:rPr lang="en-US" altLang="x-none" b="1" dirty="0"/>
              <a:t>pairs</a:t>
            </a:r>
            <a:r>
              <a:rPr lang="en-US" altLang="x-none" dirty="0" smtClean="0"/>
              <a:t>), completed using </a:t>
            </a:r>
            <a:r>
              <a:rPr lang="en-US" altLang="x-none" b="1" dirty="0" smtClean="0"/>
              <a:t>Eclipse</a:t>
            </a:r>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a:p>
          <a:p>
            <a:endParaRPr lang="en-US" altLang="x-none" sz="800" dirty="0" smtClean="0"/>
          </a:p>
          <a:p>
            <a:endParaRPr lang="en-US" altLang="x-none" sz="800" dirty="0"/>
          </a:p>
          <a:p>
            <a:endParaRPr lang="en-US" altLang="x-none" sz="800" dirty="0"/>
          </a:p>
          <a:p>
            <a:endParaRPr lang="en-US" altLang="x-none" sz="800" dirty="0"/>
          </a:p>
          <a:p>
            <a:endParaRPr lang="en-US" altLang="x-none" sz="800" dirty="0"/>
          </a:p>
          <a:p>
            <a:endParaRPr lang="en-US" altLang="x-none" sz="800" dirty="0"/>
          </a:p>
          <a:p>
            <a:r>
              <a:rPr lang="en-US" altLang="x-none" dirty="0"/>
              <a:t>graded on </a:t>
            </a:r>
            <a:r>
              <a:rPr lang="en-US" altLang="x-none" b="1" dirty="0"/>
              <a:t>functionality</a:t>
            </a:r>
            <a:r>
              <a:rPr lang="en-US" altLang="x-none" dirty="0"/>
              <a:t> (behavior) and </a:t>
            </a:r>
            <a:r>
              <a:rPr lang="en-US" altLang="x-none" b="1" dirty="0"/>
              <a:t>style</a:t>
            </a:r>
            <a:r>
              <a:rPr lang="en-US" altLang="x-none" dirty="0"/>
              <a:t> (elegance</a:t>
            </a:r>
            <a:r>
              <a:rPr lang="en-US" altLang="x-none" dirty="0" smtClean="0"/>
              <a:t>)</a:t>
            </a:r>
          </a:p>
          <a:p>
            <a:pPr lvl="1"/>
            <a:r>
              <a:rPr lang="en-US" altLang="x-none" dirty="0" smtClean="0"/>
              <a:t>Interactive grading sessions every week</a:t>
            </a:r>
            <a:endParaRPr lang="en-US" altLang="x-none" dirty="0"/>
          </a:p>
          <a:p>
            <a:pPr lvl="1"/>
            <a:r>
              <a:rPr lang="en-US" altLang="x-none" dirty="0"/>
              <a:t>grading scale is divided into "</a:t>
            </a:r>
            <a:r>
              <a:rPr lang="en-US" altLang="x-none" dirty="0" smtClean="0"/>
              <a:t>buckets”</a:t>
            </a:r>
            <a:endParaRPr lang="en-US" altLang="x-non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573" y="1730263"/>
            <a:ext cx="3900027" cy="3114997"/>
          </a:xfrm>
          <a:prstGeom prst="rect">
            <a:avLst/>
          </a:prstGeom>
        </p:spPr>
      </p:pic>
      <p:sp>
        <p:nvSpPr>
          <p:cNvPr id="3" name="TextBox 2"/>
          <p:cNvSpPr txBox="1"/>
          <p:nvPr/>
        </p:nvSpPr>
        <p:spPr>
          <a:xfrm>
            <a:off x="457200" y="2133600"/>
            <a:ext cx="4495800" cy="2308324"/>
          </a:xfrm>
          <a:prstGeom prst="rect">
            <a:avLst/>
          </a:prstGeom>
          <a:noFill/>
        </p:spPr>
        <p:txBody>
          <a:bodyPr wrap="square" rtlCol="0">
            <a:spAutoFit/>
          </a:bodyPr>
          <a:lstStyle/>
          <a:p>
            <a:pPr marL="742950" lvl="1" indent="-285750" algn="l">
              <a:buFont typeface="Arial" charset="0"/>
              <a:buChar char="•"/>
            </a:pPr>
            <a:r>
              <a:rPr lang="en-US" altLang="x-none" sz="2400" dirty="0">
                <a:latin typeface="+mn-lt"/>
              </a:rPr>
              <a:t>Free software, available on course website</a:t>
            </a:r>
          </a:p>
          <a:p>
            <a:pPr marL="742950" lvl="1" indent="-285750" algn="l">
              <a:buFont typeface="Arial" charset="0"/>
              <a:buChar char="•"/>
            </a:pPr>
            <a:r>
              <a:rPr lang="en-US" altLang="x-none" sz="2400" b="1" dirty="0">
                <a:solidFill>
                  <a:srgbClr val="FF0000"/>
                </a:solidFill>
                <a:latin typeface="+mn-lt"/>
              </a:rPr>
              <a:t>Homework:</a:t>
            </a:r>
            <a:r>
              <a:rPr lang="en-US" altLang="x-none" sz="2400" dirty="0">
                <a:solidFill>
                  <a:srgbClr val="FF0000"/>
                </a:solidFill>
                <a:latin typeface="+mn-lt"/>
              </a:rPr>
              <a:t> set up Eclipse!  </a:t>
            </a:r>
          </a:p>
          <a:p>
            <a:pPr marL="742950" lvl="1" indent="-285750" algn="l">
              <a:buFont typeface="Arial" charset="0"/>
              <a:buChar char="•"/>
            </a:pPr>
            <a:r>
              <a:rPr lang="en-US" altLang="x-none" sz="2400" dirty="0">
                <a:latin typeface="+mn-lt"/>
              </a:rPr>
              <a:t>Come to </a:t>
            </a:r>
            <a:r>
              <a:rPr lang="en-US" altLang="x-none" sz="2400" dirty="0" err="1" smtClean="0">
                <a:latin typeface="+mn-lt"/>
              </a:rPr>
              <a:t>LaIR</a:t>
            </a:r>
            <a:r>
              <a:rPr lang="en-US" altLang="x-none" sz="2400" dirty="0" smtClean="0">
                <a:latin typeface="+mn-lt"/>
              </a:rPr>
              <a:t> this </a:t>
            </a:r>
            <a:r>
              <a:rPr lang="en-US" altLang="x-none" sz="2400" b="1" dirty="0">
                <a:latin typeface="+mn-lt"/>
              </a:rPr>
              <a:t>Wed. 7-11PM</a:t>
            </a:r>
            <a:r>
              <a:rPr lang="en-US" altLang="x-none" sz="2400" dirty="0">
                <a:latin typeface="+mn-lt"/>
              </a:rPr>
              <a:t> for troubleshooting</a:t>
            </a:r>
            <a:endParaRPr lang="en-US" altLang="x-none" sz="2400" b="1" dirty="0">
              <a:latin typeface="+mn-lt"/>
            </a:endParaRPr>
          </a:p>
          <a:p>
            <a:pPr marL="285750" indent="-285750" algn="l">
              <a:buFont typeface="Arial" charset="0"/>
              <a:buChar char="•"/>
            </a:pPr>
            <a:endParaRPr lang="en-US" sz="2400" dirty="0">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951224221"/>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satisfactory; </a:t>
                      </a:r>
                      <a:r>
                        <a:rPr kumimoji="0" lang="en-US" altLang="x-none" sz="2000" b="0" i="0" u="none" strike="noStrike" cap="none" normalizeH="0" baseline="0" dirty="0">
                          <a:ln>
                            <a:noFill/>
                          </a:ln>
                          <a:solidFill>
                            <a:schemeClr val="tx1"/>
                          </a:solidFill>
                          <a:effectLst/>
                          <a:latin typeface="Calibri" charset="0"/>
                        </a:rPr>
                        <a:t>meets requirements, </a:t>
                      </a:r>
                      <a:r>
                        <a:rPr kumimoji="0" lang="en-US" altLang="x-none" sz="2000" b="0" i="0" u="none" strike="noStrike" cap="none" normalizeH="0" baseline="0" dirty="0" smtClean="0">
                          <a:ln>
                            <a:noFill/>
                          </a:ln>
                          <a:solidFill>
                            <a:schemeClr val="tx1"/>
                          </a:solidFill>
                          <a:effectLst/>
                          <a:latin typeface="Calibri" charset="0"/>
                        </a:rPr>
                        <a:t>maybe a few issues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9713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t>Introduction</a:t>
            </a:r>
          </a:p>
          <a:p>
            <a:r>
              <a:rPr lang="en-US" altLang="x-none" sz="3600" dirty="0" smtClean="0"/>
              <a:t>Course Policies</a:t>
            </a:r>
          </a:p>
          <a:p>
            <a:r>
              <a:rPr lang="en-US" altLang="x-none" sz="3600" dirty="0" smtClean="0"/>
              <a:t>Meet Karel the Robot</a:t>
            </a:r>
            <a:endParaRPr lang="en-US" altLang="x-none"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51992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450034614"/>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endParaRPr kumimoji="0" lang="en-US" altLang="x-none" sz="2000" b="0" i="0" u="none" strike="noStrike" cap="none" normalizeH="0" baseline="0" dirty="0" smtClean="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34751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532065507"/>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endParaRPr kumimoji="0" lang="en-US" altLang="x-none" sz="2000" b="0" i="0" u="none" strike="noStrike" cap="none" normalizeH="0" baseline="0" dirty="0" smtClean="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06138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084067288"/>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endParaRPr kumimoji="0" lang="en-US" altLang="x-none" sz="2000" b="0" i="0" u="none" strike="noStrike" cap="none" normalizeH="0" baseline="0" dirty="0" smtClean="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73873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668547550"/>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endParaRPr kumimoji="0" lang="en-US" altLang="x-none" sz="2000" b="0" i="0" u="none" strike="noStrike" cap="none" normalizeH="0" baseline="0" dirty="0" smtClean="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 a little effort 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67648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1514881551"/>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endParaRPr kumimoji="0" lang="en-US" altLang="x-none" sz="2000" b="0" i="0" u="none" strike="noStrike" cap="none" normalizeH="0" baseline="0" dirty="0" smtClean="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37210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endParaRPr kumimoji="0" lang="en-US" altLang="x-none" sz="2000" b="0" i="0" u="none" strike="noStrike" cap="none" normalizeH="0" baseline="0" dirty="0" smtClean="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Little effort</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44359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x-none" dirty="0" smtClean="0"/>
              <a:t>The Bucket System</a:t>
            </a:r>
            <a:endParaRPr lang="en-US" altLang="x-none" dirty="0"/>
          </a:p>
        </p:txBody>
      </p:sp>
      <p:graphicFrame>
        <p:nvGraphicFramePr>
          <p:cNvPr id="4" name="Group 4"/>
          <p:cNvGraphicFramePr>
            <a:graphicFrameLocks noGrp="1"/>
          </p:cNvGraphicFramePr>
          <p:nvPr>
            <p:extLst>
              <p:ext uri="{D42A27DB-BD31-4B8C-83A1-F6EECF244321}">
                <p14:modId xmlns:p14="http://schemas.microsoft.com/office/powerpoint/2010/main" val="306909065"/>
              </p:ext>
            </p:extLst>
          </p:nvPr>
        </p:nvGraphicFramePr>
        <p:xfrm>
          <a:off x="304800" y="1524000"/>
          <a:ext cx="8534400" cy="3169920"/>
        </p:xfrm>
        <a:graphic>
          <a:graphicData uri="http://schemas.openxmlformats.org/drawingml/2006/table">
            <a:tbl>
              <a:tblPr/>
              <a:tblGrid>
                <a:gridCol w="1492816"/>
                <a:gridCol w="7041584"/>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Absolutely fantastic submission (</a:t>
                      </a:r>
                      <a:r>
                        <a:rPr kumimoji="0" lang="en-US" altLang="x-none" sz="2000" b="0" i="1" u="none" strike="noStrike" cap="none" normalizeH="0" baseline="0" dirty="0" smtClean="0">
                          <a:ln>
                            <a:noFill/>
                          </a:ln>
                          <a:solidFill>
                            <a:schemeClr val="tx1"/>
                          </a:solidFill>
                          <a:effectLst/>
                          <a:latin typeface="Calibri" charset="0"/>
                        </a:rPr>
                        <a:t>very rare)</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Exceeds expectations; often reflects additional work</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Well done; satisfies all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x-none" sz="2000" b="0" i="0" u="none" strike="noStrike" cap="none" normalizeH="0" baseline="0" dirty="0" smtClean="0">
                          <a:ln>
                            <a:noFill/>
                          </a:ln>
                          <a:solidFill>
                            <a:schemeClr val="tx1"/>
                          </a:solidFill>
                          <a:effectLst/>
                          <a:latin typeface="Calibri" charset="0"/>
                        </a:rPr>
                        <a:t>satisfactory; meets requirements, maybe a few issues</a:t>
                      </a:r>
                      <a:endParaRPr kumimoji="0" lang="en-US" altLang="x-none" sz="2000" b="0" i="0" u="none" strike="noStrike" cap="none" normalizeH="0" baseline="0" dirty="0" smtClean="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1" i="0" u="none" strike="noStrike" cap="none" normalizeH="0" baseline="0" dirty="0" smtClean="0">
                          <a:ln>
                            <a:noFill/>
                          </a:ln>
                          <a:solidFill>
                            <a:schemeClr val="tx1"/>
                          </a:solidFill>
                          <a:effectLst/>
                          <a:latin typeface="Calibri" charset="0"/>
                          <a:sym typeface="Symbol" charset="2"/>
                        </a:rPr>
                        <a:t>√-</a:t>
                      </a:r>
                      <a:endParaRPr kumimoji="0" lang="en-US" altLang="x-none" sz="2000" b="1"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Problems serious enough to fall short of assignment requirements</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Extremely serious problems</a:t>
                      </a:r>
                      <a:r>
                        <a:rPr kumimoji="0" lang="en-US" altLang="x-none" sz="2000" b="0" i="0" u="none" strike="noStrike" cap="none" normalizeH="0" baseline="0" smtClean="0">
                          <a:ln>
                            <a:noFill/>
                          </a:ln>
                          <a:solidFill>
                            <a:schemeClr val="tx1"/>
                          </a:solidFill>
                          <a:effectLst/>
                          <a:latin typeface="Calibri" charset="0"/>
                        </a:rPr>
                        <a:t>, a little </a:t>
                      </a:r>
                      <a:r>
                        <a:rPr kumimoji="0" lang="en-US" altLang="x-none" sz="2000" b="0" i="0" u="none" strike="noStrike" cap="none" normalizeH="0" baseline="0" dirty="0" smtClean="0">
                          <a:ln>
                            <a:noFill/>
                          </a:ln>
                          <a:solidFill>
                            <a:schemeClr val="tx1"/>
                          </a:solidFill>
                          <a:effectLst/>
                          <a:latin typeface="Calibri" charset="0"/>
                        </a:rPr>
                        <a:t>effort </a:t>
                      </a:r>
                      <a:r>
                        <a:rPr kumimoji="0" lang="en-US" altLang="x-none" sz="2000" b="0" i="0" u="none" strike="noStrike" cap="none" normalizeH="0" baseline="0" smtClean="0">
                          <a:ln>
                            <a:noFill/>
                          </a:ln>
                          <a:solidFill>
                            <a:schemeClr val="tx1"/>
                          </a:solidFill>
                          <a:effectLst/>
                          <a:latin typeface="Calibri" charset="0"/>
                        </a:rPr>
                        <a:t>and understanding</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Little effort</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sym typeface="Symbol" charset="2"/>
                        </a:rPr>
                        <a:t>0</a:t>
                      </a:r>
                      <a:endParaRPr kumimoji="0" lang="en-US" altLang="x-none" sz="2000" b="0" i="0" u="none" strike="noStrike" cap="none" normalizeH="0" baseline="0" dirty="0">
                        <a:ln>
                          <a:noFill/>
                        </a:ln>
                        <a:solidFill>
                          <a:schemeClr val="tx1"/>
                        </a:solidFill>
                        <a:effectLst/>
                        <a:latin typeface="Calibri" charset="0"/>
                        <a:sym typeface="Symbol"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smtClean="0">
                          <a:ln>
                            <a:noFill/>
                          </a:ln>
                          <a:solidFill>
                            <a:schemeClr val="tx1"/>
                          </a:solidFill>
                          <a:effectLst/>
                          <a:latin typeface="Calibri" charset="0"/>
                        </a:rPr>
                        <a:t>No submission</a:t>
                      </a:r>
                      <a:endParaRPr kumimoji="0" lang="en-US" altLang="x-none" sz="2000" b="0" i="0"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24849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a:t>Getting Help</a:t>
            </a:r>
          </a:p>
        </p:txBody>
      </p:sp>
      <p:sp>
        <p:nvSpPr>
          <p:cNvPr id="805891" name="Rectangle 3"/>
          <p:cNvSpPr>
            <a:spLocks noGrp="1" noChangeArrowheads="1"/>
          </p:cNvSpPr>
          <p:nvPr>
            <p:ph type="body" idx="1"/>
          </p:nvPr>
        </p:nvSpPr>
        <p:spPr/>
        <p:txBody>
          <a:bodyPr/>
          <a:lstStyle/>
          <a:p>
            <a:r>
              <a:rPr lang="en-US" altLang="x-none" dirty="0"/>
              <a:t>Visit the SLs in the </a:t>
            </a:r>
            <a:r>
              <a:rPr lang="en-US" altLang="x-none" b="1" dirty="0" err="1"/>
              <a:t>LaIR</a:t>
            </a:r>
            <a:r>
              <a:rPr lang="en-US" altLang="x-none" dirty="0"/>
              <a:t>  (1st floor of </a:t>
            </a:r>
            <a:r>
              <a:rPr lang="en-US" altLang="x-none" dirty="0" err="1"/>
              <a:t>Tresidder</a:t>
            </a:r>
            <a:r>
              <a:rPr lang="en-US" altLang="x-none" dirty="0"/>
              <a:t> Union)</a:t>
            </a:r>
          </a:p>
          <a:p>
            <a:pPr lvl="1"/>
            <a:r>
              <a:rPr lang="en-US" altLang="x-none" dirty="0"/>
              <a:t>open </a:t>
            </a:r>
            <a:r>
              <a:rPr lang="en-US" altLang="x-none" dirty="0" smtClean="0"/>
              <a:t>Sun-Wed, 7PM </a:t>
            </a:r>
            <a:r>
              <a:rPr lang="mr-IN" altLang="x-none" dirty="0" smtClean="0"/>
              <a:t>–</a:t>
            </a:r>
            <a:r>
              <a:rPr lang="en-US" altLang="x-none" dirty="0" smtClean="0"/>
              <a:t> 11PM, </a:t>
            </a:r>
            <a:r>
              <a:rPr lang="en-US" altLang="x-none" dirty="0"/>
              <a:t>starting </a:t>
            </a:r>
            <a:r>
              <a:rPr lang="en-US" altLang="x-none" dirty="0" smtClean="0"/>
              <a:t>this Wednesday</a:t>
            </a:r>
            <a:endParaRPr lang="en-US" altLang="x-none" dirty="0"/>
          </a:p>
          <a:p>
            <a:pPr lvl="1"/>
            <a:r>
              <a:rPr lang="en-US" altLang="x-none" dirty="0"/>
              <a:t>staffed with multiple section leaders to answer </a:t>
            </a:r>
            <a:r>
              <a:rPr lang="en-US" altLang="x-none" dirty="0" smtClean="0"/>
              <a:t>questions</a:t>
            </a:r>
            <a:endParaRPr lang="en-US" altLang="x-none" dirty="0"/>
          </a:p>
          <a:p>
            <a:pPr lvl="1"/>
            <a:endParaRPr lang="en-US" altLang="x-none" dirty="0"/>
          </a:p>
          <a:p>
            <a:r>
              <a:rPr lang="en-US" altLang="x-none" dirty="0"/>
              <a:t>other help resources:</a:t>
            </a:r>
          </a:p>
          <a:p>
            <a:pPr lvl="1"/>
            <a:r>
              <a:rPr lang="en-US" altLang="x-none" dirty="0" smtClean="0"/>
              <a:t>instructor </a:t>
            </a:r>
            <a:r>
              <a:rPr lang="en-US" altLang="x-none" dirty="0"/>
              <a:t>office hours</a:t>
            </a:r>
          </a:p>
          <a:p>
            <a:pPr lvl="1"/>
            <a:r>
              <a:rPr lang="en-US" altLang="x-none" dirty="0"/>
              <a:t>head TA office hours</a:t>
            </a:r>
          </a:p>
          <a:p>
            <a:pPr lvl="1"/>
            <a:r>
              <a:rPr lang="en-US" altLang="x-none" dirty="0"/>
              <a:t>email SL, TA, </a:t>
            </a:r>
            <a:r>
              <a:rPr lang="en-US" altLang="x-none" dirty="0" smtClean="0"/>
              <a:t>instructor</a:t>
            </a:r>
          </a:p>
          <a:p>
            <a:pPr lvl="1"/>
            <a:endParaRPr lang="en-US" altLang="x-none" dirty="0"/>
          </a:p>
          <a:p>
            <a:r>
              <a:rPr lang="en-US" altLang="x-none" dirty="0" smtClean="0"/>
              <a:t>Eclipse troubleshooting session </a:t>
            </a:r>
            <a:r>
              <a:rPr lang="en-US" altLang="x-none" b="1" dirty="0" smtClean="0"/>
              <a:t>Wednesday 6/28 7-11PM @ </a:t>
            </a:r>
            <a:r>
              <a:rPr lang="en-US" altLang="x-none" b="1" dirty="0" err="1" smtClean="0"/>
              <a:t>LaIR</a:t>
            </a:r>
            <a:endParaRPr lang="en-US" altLang="x-none"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2 Minds are Better Than 1</a:t>
            </a:r>
            <a:endParaRPr lang="en-US" altLang="x-none" dirty="0"/>
          </a:p>
        </p:txBody>
      </p:sp>
      <p:sp>
        <p:nvSpPr>
          <p:cNvPr id="805891" name="Rectangle 3"/>
          <p:cNvSpPr>
            <a:spLocks noGrp="1" noChangeArrowheads="1"/>
          </p:cNvSpPr>
          <p:nvPr>
            <p:ph type="body" idx="1"/>
          </p:nvPr>
        </p:nvSpPr>
        <p:spPr/>
        <p:txBody>
          <a:bodyPr/>
          <a:lstStyle/>
          <a:p>
            <a:r>
              <a:rPr lang="en-US" altLang="x-none" dirty="0" smtClean="0"/>
              <a:t>Some assignments may optionally be done in </a:t>
            </a:r>
            <a:r>
              <a:rPr lang="en-US" altLang="x-none" b="1" dirty="0" smtClean="0"/>
              <a:t>pairs</a:t>
            </a:r>
            <a:endParaRPr lang="en-US" altLang="x-none" dirty="0" smtClean="0"/>
          </a:p>
          <a:p>
            <a:r>
              <a:rPr lang="en-US" altLang="x-none" dirty="0" smtClean="0"/>
              <a:t>Both partners receive the same grade</a:t>
            </a:r>
          </a:p>
          <a:p>
            <a:r>
              <a:rPr lang="en-US" altLang="x-none" dirty="0" smtClean="0"/>
              <a:t>A chance to brainstorm ideas and work with another programmer</a:t>
            </a:r>
          </a:p>
          <a:p>
            <a:r>
              <a:rPr lang="en-US" altLang="x-none" b="1" dirty="0" smtClean="0"/>
              <a:t>MUST be in the same section!</a:t>
            </a:r>
            <a:endParaRPr lang="en-US" altLang="x-none" dirty="0" smtClean="0"/>
          </a:p>
          <a:p>
            <a:r>
              <a:rPr lang="en-US" altLang="x-none" dirty="0" smtClean="0"/>
              <a:t>More info in handout #1 and on the course website</a:t>
            </a:r>
            <a:endParaRPr lang="en-US" altLang="x-none" dirty="0"/>
          </a:p>
        </p:txBody>
      </p:sp>
    </p:spTree>
    <p:extLst>
      <p:ext uri="{BB962C8B-B14F-4D97-AF65-F5344CB8AC3E}">
        <p14:creationId xmlns:p14="http://schemas.microsoft.com/office/powerpoint/2010/main" val="197188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Interactive Grading</a:t>
            </a:r>
            <a:endParaRPr lang="en-US" altLang="x-none" dirty="0"/>
          </a:p>
        </p:txBody>
      </p:sp>
      <p:sp>
        <p:nvSpPr>
          <p:cNvPr id="805891" name="Rectangle 3"/>
          <p:cNvSpPr>
            <a:spLocks noGrp="1" noChangeArrowheads="1"/>
          </p:cNvSpPr>
          <p:nvPr>
            <p:ph type="body" idx="1"/>
          </p:nvPr>
        </p:nvSpPr>
        <p:spPr/>
        <p:txBody>
          <a:bodyPr/>
          <a:lstStyle/>
          <a:p>
            <a:r>
              <a:rPr lang="en-US" altLang="x-none" dirty="0" smtClean="0"/>
              <a:t>For each assignment (except for the last), you will get feedback via an </a:t>
            </a:r>
            <a:r>
              <a:rPr lang="en-US" altLang="x-none" b="1" dirty="0" smtClean="0"/>
              <a:t>Interactive Grading</a:t>
            </a:r>
            <a:r>
              <a:rPr lang="en-US" altLang="x-none" dirty="0" smtClean="0"/>
              <a:t> (IG) session, scheduled with your section leader.</a:t>
            </a:r>
          </a:p>
          <a:p>
            <a:r>
              <a:rPr lang="en-US" altLang="x-none" dirty="0" smtClean="0"/>
              <a:t>Go over assignment feedback, strengths, things to improve</a:t>
            </a:r>
          </a:p>
        </p:txBody>
      </p:sp>
    </p:spTree>
    <p:extLst>
      <p:ext uri="{BB962C8B-B14F-4D97-AF65-F5344CB8AC3E}">
        <p14:creationId xmlns:p14="http://schemas.microsoft.com/office/powerpoint/2010/main" val="116757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t>Introduction</a:t>
            </a:r>
          </a:p>
          <a:p>
            <a:r>
              <a:rPr lang="en-US" altLang="x-none" sz="3600" dirty="0" smtClean="0">
                <a:solidFill>
                  <a:schemeClr val="bg1">
                    <a:lumMod val="75000"/>
                  </a:schemeClr>
                </a:solidFill>
              </a:rPr>
              <a:t>Course Policies</a:t>
            </a:r>
          </a:p>
          <a:p>
            <a:r>
              <a:rPr lang="en-US" altLang="x-none" sz="3600" dirty="0" smtClean="0">
                <a:solidFill>
                  <a:schemeClr val="bg1">
                    <a:lumMod val="75000"/>
                  </a:schemeClr>
                </a:solidFill>
              </a:rPr>
              <a:t>Meet Karel the Robot</a:t>
            </a:r>
            <a:endParaRPr lang="en-US" altLang="x-none" sz="3600" dirty="0">
              <a:solidFill>
                <a:schemeClr val="bg1">
                  <a:lumMod val="75000"/>
                </a:schemeClr>
              </a:solidFill>
            </a:endParaRPr>
          </a:p>
        </p:txBody>
      </p:sp>
    </p:spTree>
    <p:extLst>
      <p:ext uri="{BB962C8B-B14F-4D97-AF65-F5344CB8AC3E}">
        <p14:creationId xmlns:p14="http://schemas.microsoft.com/office/powerpoint/2010/main" val="1539937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p:txBody>
          <a:bodyPr/>
          <a:lstStyle/>
          <a:p>
            <a:r>
              <a:rPr lang="en-US" altLang="x-none"/>
              <a:t>Late Days</a:t>
            </a:r>
          </a:p>
        </p:txBody>
      </p:sp>
      <p:sp>
        <p:nvSpPr>
          <p:cNvPr id="809987" name="Rectangle 3"/>
          <p:cNvSpPr>
            <a:spLocks noGrp="1" noChangeArrowheads="1"/>
          </p:cNvSpPr>
          <p:nvPr>
            <p:ph type="body" idx="1"/>
          </p:nvPr>
        </p:nvSpPr>
        <p:spPr/>
        <p:txBody>
          <a:bodyPr/>
          <a:lstStyle/>
          <a:p>
            <a:r>
              <a:rPr lang="en-US" altLang="x-none" b="1" dirty="0" smtClean="0"/>
              <a:t>Start out with 3 “free late days”</a:t>
            </a:r>
            <a:r>
              <a:rPr lang="en-US" altLang="x-none" dirty="0" smtClean="0"/>
              <a:t>: each late day allows </a:t>
            </a:r>
            <a:r>
              <a:rPr lang="en-US" altLang="x-none" dirty="0"/>
              <a:t>you to submit </a:t>
            </a:r>
            <a:r>
              <a:rPr lang="en-US" altLang="x-none" dirty="0" smtClean="0"/>
              <a:t>an assignment 24 hours late without penalty.</a:t>
            </a:r>
          </a:p>
          <a:p>
            <a:r>
              <a:rPr lang="en-US" altLang="x-none" dirty="0" smtClean="0"/>
              <a:t>Hard deadline 48 hours after original due date</a:t>
            </a:r>
          </a:p>
          <a:p>
            <a:r>
              <a:rPr lang="en-US" altLang="x-none" dirty="0" smtClean="0"/>
              <a:t>1-bucket deduction per day late after late days are exhausted</a:t>
            </a:r>
          </a:p>
          <a:p>
            <a:r>
              <a:rPr lang="en-US" altLang="x-none" dirty="0" smtClean="0"/>
              <a:t>Pair late days are assessed individually</a:t>
            </a:r>
          </a:p>
          <a:p>
            <a:r>
              <a:rPr lang="en-US" altLang="x-none" dirty="0" smtClean="0"/>
              <a:t>”Pre-granted extensions” </a:t>
            </a:r>
            <a:r>
              <a:rPr lang="mr-IN" altLang="x-none" dirty="0" smtClean="0"/>
              <a:t>–</a:t>
            </a:r>
            <a:r>
              <a:rPr lang="en-US" altLang="x-none" dirty="0" smtClean="0"/>
              <a:t> additional extensions granted only in </a:t>
            </a:r>
            <a:r>
              <a:rPr lang="en-US" altLang="x-none" i="1" dirty="0" smtClean="0"/>
              <a:t>very special </a:t>
            </a:r>
            <a:r>
              <a:rPr lang="en-US" altLang="x-none" dirty="0" smtClean="0"/>
              <a:t>circumstances.  </a:t>
            </a:r>
            <a:r>
              <a:rPr lang="en-US" altLang="x-none" b="1" dirty="0" smtClean="0"/>
              <a:t>Head TA </a:t>
            </a:r>
            <a:r>
              <a:rPr lang="en-US" altLang="x-none" dirty="0" smtClean="0"/>
              <a:t>must approve extensions.</a:t>
            </a:r>
            <a:endParaRPr lang="en-US" altLang="x-none" dirty="0"/>
          </a:p>
          <a:p>
            <a:pPr lvl="1"/>
            <a:endParaRPr lang="en-US" altLang="x-none" dirty="0" smtClean="0"/>
          </a:p>
          <a:p>
            <a:pPr lvl="1"/>
            <a:endParaRPr lang="en-US" altLang="x-none" dirty="0"/>
          </a:p>
          <a:p>
            <a:pPr lvl="1"/>
            <a:endParaRPr lang="en-US" altLang="x-none" dirty="0" smtClean="0"/>
          </a:p>
          <a:p>
            <a:pPr lvl="1"/>
            <a:endParaRPr lang="en-US" altLang="x-none" dirty="0"/>
          </a:p>
          <a:p>
            <a:pPr lvl="1"/>
            <a:endParaRPr lang="en-US" altLang="x-none" dirty="0" smtClean="0"/>
          </a:p>
          <a:p>
            <a:pPr lvl="1"/>
            <a:endParaRPr lang="en-US" altLang="x-none"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45%</a:t>
            </a:r>
            <a:r>
              <a:rPr lang="en-US" altLang="x-none" sz="3200" dirty="0">
                <a:solidFill>
                  <a:schemeClr val="bg1">
                    <a:lumMod val="75000"/>
                  </a:schemeClr>
                </a:solidFill>
              </a:rPr>
              <a:t>	</a:t>
            </a:r>
            <a:r>
              <a:rPr lang="en-US" altLang="x-none" sz="3200" dirty="0" smtClean="0">
                <a:solidFill>
                  <a:schemeClr val="bg1">
                    <a:lumMod val="75000"/>
                  </a:schemeClr>
                </a:solidFill>
              </a:rPr>
              <a:t>Programming assignments</a:t>
            </a:r>
            <a:endParaRPr lang="en-US" altLang="x-none" sz="3200" dirty="0">
              <a:solidFill>
                <a:schemeClr val="bg1">
                  <a:lumMod val="75000"/>
                </a:schemeClr>
              </a:solidFill>
            </a:endParaRPr>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15</a:t>
            </a:r>
            <a:r>
              <a:rPr lang="en-US" altLang="x-none" sz="3200" dirty="0">
                <a:solidFill>
                  <a:schemeClr val="bg1">
                    <a:lumMod val="75000"/>
                  </a:schemeClr>
                </a:solidFill>
              </a:rPr>
              <a:t>%	Midterm Exam</a:t>
            </a: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30%	Final </a:t>
            </a:r>
            <a:r>
              <a:rPr lang="en-US" altLang="x-none" sz="3200" dirty="0" smtClean="0">
                <a:solidFill>
                  <a:schemeClr val="bg1">
                    <a:lumMod val="75000"/>
                  </a:schemeClr>
                </a:solidFill>
              </a:rPr>
              <a:t>Exam</a:t>
            </a:r>
            <a:endParaRPr lang="en-US" altLang="x-none" sz="3200" dirty="0">
              <a:solidFill>
                <a:schemeClr val="bg1">
                  <a:lumMod val="75000"/>
                </a:schemeClr>
              </a:solidFill>
            </a:endParaRPr>
          </a:p>
        </p:txBody>
      </p:sp>
    </p:spTree>
    <p:extLst>
      <p:ext uri="{BB962C8B-B14F-4D97-AF65-F5344CB8AC3E}">
        <p14:creationId xmlns:p14="http://schemas.microsoft.com/office/powerpoint/2010/main" val="1352996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Discussion Sections</a:t>
            </a:r>
            <a:endParaRPr lang="en-US" altLang="x-none" dirty="0"/>
          </a:p>
        </p:txBody>
      </p:sp>
      <p:sp>
        <p:nvSpPr>
          <p:cNvPr id="805891" name="Rectangle 3"/>
          <p:cNvSpPr>
            <a:spLocks noGrp="1" noChangeArrowheads="1"/>
          </p:cNvSpPr>
          <p:nvPr>
            <p:ph type="body" idx="1"/>
          </p:nvPr>
        </p:nvSpPr>
        <p:spPr/>
        <p:txBody>
          <a:bodyPr/>
          <a:lstStyle/>
          <a:p>
            <a:r>
              <a:rPr lang="en-US" altLang="x-none" sz="2800" dirty="0" smtClean="0"/>
              <a:t>Weekly 50-minute sections led by your section leader</a:t>
            </a:r>
          </a:p>
          <a:p>
            <a:r>
              <a:rPr lang="en-US" altLang="x-none" sz="2800" dirty="0" smtClean="0"/>
              <a:t>Go over lecture material, do practice problems, answer questions</a:t>
            </a:r>
          </a:p>
          <a:p>
            <a:r>
              <a:rPr lang="en-US" altLang="x-none" sz="2800" dirty="0" smtClean="0"/>
              <a:t>Graded on section attendance + participation (+IG attendance)</a:t>
            </a:r>
          </a:p>
          <a:p>
            <a:r>
              <a:rPr lang="en-US" altLang="x-none" sz="2800" b="1" dirty="0" smtClean="0">
                <a:solidFill>
                  <a:srgbClr val="FF0000"/>
                </a:solidFill>
              </a:rPr>
              <a:t>Homework</a:t>
            </a:r>
            <a:r>
              <a:rPr lang="en-US" altLang="x-none" sz="2800" dirty="0" smtClean="0">
                <a:solidFill>
                  <a:srgbClr val="FF0000"/>
                </a:solidFill>
              </a:rPr>
              <a:t>: sign up for section on the course website!</a:t>
            </a:r>
          </a:p>
        </p:txBody>
      </p:sp>
    </p:spTree>
    <p:extLst>
      <p:ext uri="{BB962C8B-B14F-4D97-AF65-F5344CB8AC3E}">
        <p14:creationId xmlns:p14="http://schemas.microsoft.com/office/powerpoint/2010/main" val="1107399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solidFill>
                  <a:schemeClr val="bg1">
                    <a:lumMod val="75000"/>
                  </a:schemeClr>
                </a:solidFill>
              </a:rPr>
              <a:t>	</a:t>
            </a:r>
            <a:r>
              <a:rPr lang="en-US" altLang="x-none" sz="3200" b="1" dirty="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45%</a:t>
            </a:r>
            <a:r>
              <a:rPr lang="en-US" altLang="x-none" sz="3200" dirty="0">
                <a:solidFill>
                  <a:schemeClr val="bg1">
                    <a:lumMod val="75000"/>
                  </a:schemeClr>
                </a:solidFill>
              </a:rPr>
              <a:t>	</a:t>
            </a:r>
            <a:r>
              <a:rPr lang="en-US" altLang="x-none" sz="3200" dirty="0" smtClean="0">
                <a:solidFill>
                  <a:schemeClr val="bg1">
                    <a:lumMod val="75000"/>
                  </a:schemeClr>
                </a:solidFill>
              </a:rPr>
              <a:t>Programming assignments</a:t>
            </a:r>
            <a:endParaRPr lang="en-US" altLang="x-none" sz="3200" dirty="0">
              <a:solidFill>
                <a:schemeClr val="bg1">
                  <a:lumMod val="75000"/>
                </a:schemeClr>
              </a:solidFill>
            </a:endParaRPr>
          </a:p>
          <a:p>
            <a:pPr lvl="1">
              <a:buFontTx/>
              <a:buNone/>
              <a:tabLst>
                <a:tab pos="2055813" algn="l"/>
                <a:tab pos="2684463" algn="l"/>
              </a:tabLst>
            </a:pPr>
            <a:r>
              <a:rPr lang="en-US" altLang="x-none" sz="3200" dirty="0">
                <a:solidFill>
                  <a:schemeClr val="bg1">
                    <a:lumMod val="75000"/>
                  </a:schemeClr>
                </a:solidFill>
              </a:rPr>
              <a:t>	</a:t>
            </a:r>
            <a:r>
              <a:rPr lang="en-US" altLang="x-none" sz="3200" b="1" dirty="0" smtClean="0">
                <a:solidFill>
                  <a:schemeClr val="bg1">
                    <a:lumMod val="75000"/>
                  </a:schemeClr>
                </a:solidFill>
              </a:rPr>
              <a:t>*</a:t>
            </a:r>
            <a:r>
              <a:rPr lang="en-US" altLang="x-none" sz="3200" dirty="0">
                <a:solidFill>
                  <a:schemeClr val="bg1">
                    <a:lumMod val="75000"/>
                  </a:schemeClr>
                </a:solidFill>
              </a:rPr>
              <a:t>	</a:t>
            </a:r>
            <a:r>
              <a:rPr lang="en-US" altLang="x-none" sz="3200" dirty="0" smtClean="0">
                <a:solidFill>
                  <a:schemeClr val="bg1">
                    <a:lumMod val="75000"/>
                  </a:schemeClr>
                </a:solidFill>
              </a:rPr>
              <a:t>10%</a:t>
            </a:r>
            <a:r>
              <a:rPr lang="en-US" altLang="x-none" sz="3200" dirty="0">
                <a:solidFill>
                  <a:schemeClr val="bg1">
                    <a:lumMod val="75000"/>
                  </a:schemeClr>
                </a:solidFill>
              </a:rPr>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extLst>
      <p:ext uri="{BB962C8B-B14F-4D97-AF65-F5344CB8AC3E}">
        <p14:creationId xmlns:p14="http://schemas.microsoft.com/office/powerpoint/2010/main" val="897272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Rectangle 2"/>
          <p:cNvSpPr>
            <a:spLocks noGrp="1" noChangeArrowheads="1"/>
          </p:cNvSpPr>
          <p:nvPr>
            <p:ph type="title"/>
          </p:nvPr>
        </p:nvSpPr>
        <p:spPr/>
        <p:txBody>
          <a:bodyPr/>
          <a:lstStyle/>
          <a:p>
            <a:r>
              <a:rPr lang="en-US" altLang="x-none" dirty="0" smtClean="0"/>
              <a:t>Exams</a:t>
            </a:r>
            <a:endParaRPr lang="en-US" altLang="x-none" dirty="0"/>
          </a:p>
        </p:txBody>
      </p:sp>
      <p:sp>
        <p:nvSpPr>
          <p:cNvPr id="805891" name="Rectangle 3"/>
          <p:cNvSpPr>
            <a:spLocks noGrp="1" noChangeArrowheads="1"/>
          </p:cNvSpPr>
          <p:nvPr>
            <p:ph type="body" idx="1"/>
          </p:nvPr>
        </p:nvSpPr>
        <p:spPr/>
        <p:txBody>
          <a:bodyPr/>
          <a:lstStyle/>
          <a:p>
            <a:r>
              <a:rPr lang="en-US" altLang="x-none" sz="2600" b="1" dirty="0" smtClean="0"/>
              <a:t>Midterm exam </a:t>
            </a:r>
            <a:r>
              <a:rPr lang="mr-IN" altLang="x-none" sz="2600" dirty="0" smtClean="0"/>
              <a:t>–</a:t>
            </a:r>
            <a:r>
              <a:rPr lang="en-US" altLang="x-none" sz="2600" dirty="0" smtClean="0"/>
              <a:t> Monday, July 24</a:t>
            </a:r>
            <a:r>
              <a:rPr lang="en-US" altLang="x-none" sz="2600" baseline="30000" dirty="0" smtClean="0"/>
              <a:t>th</a:t>
            </a:r>
            <a:r>
              <a:rPr lang="en-US" altLang="x-none" sz="2600" dirty="0" smtClean="0"/>
              <a:t>, 7-9PM</a:t>
            </a:r>
          </a:p>
          <a:p>
            <a:pPr lvl="1"/>
            <a:r>
              <a:rPr lang="en-US" altLang="x-none" sz="2600" dirty="0" smtClean="0"/>
              <a:t>Contact me by </a:t>
            </a:r>
            <a:r>
              <a:rPr lang="en-US" altLang="x-none" sz="2600" i="1" dirty="0" smtClean="0"/>
              <a:t>July 17</a:t>
            </a:r>
            <a:r>
              <a:rPr lang="en-US" altLang="x-none" sz="2600" dirty="0" smtClean="0"/>
              <a:t> if you have an academic or University conflict</a:t>
            </a:r>
          </a:p>
          <a:p>
            <a:r>
              <a:rPr lang="en-US" altLang="x-none" sz="2600" b="1" dirty="0" smtClean="0"/>
              <a:t>Final exam</a:t>
            </a:r>
            <a:r>
              <a:rPr lang="en-US" altLang="x-none" sz="2600" dirty="0" smtClean="0"/>
              <a:t> </a:t>
            </a:r>
            <a:r>
              <a:rPr lang="mr-IN" altLang="x-none" sz="2600" dirty="0" smtClean="0"/>
              <a:t>–</a:t>
            </a:r>
            <a:r>
              <a:rPr lang="en-US" altLang="x-none" sz="2600" dirty="0" smtClean="0"/>
              <a:t> Friday, August 18</a:t>
            </a:r>
            <a:r>
              <a:rPr lang="en-US" altLang="x-none" sz="2600" baseline="30000" dirty="0" smtClean="0"/>
              <a:t>th</a:t>
            </a:r>
            <a:r>
              <a:rPr lang="en-US" altLang="x-none" sz="2600" dirty="0" smtClean="0"/>
              <a:t>, 12:15-3:15PM</a:t>
            </a:r>
          </a:p>
          <a:p>
            <a:pPr lvl="1"/>
            <a:r>
              <a:rPr lang="en-US" altLang="x-none" sz="2600" dirty="0" smtClean="0"/>
              <a:t>No alternate final!  You </a:t>
            </a:r>
            <a:r>
              <a:rPr lang="en-US" altLang="x-none" sz="2600" b="1" i="1" dirty="0" smtClean="0"/>
              <a:t>MUST</a:t>
            </a:r>
            <a:r>
              <a:rPr lang="en-US" altLang="x-none" sz="2600" dirty="0" smtClean="0"/>
              <a:t> be able to take the final exam at the scheduled time.</a:t>
            </a:r>
          </a:p>
          <a:p>
            <a:pPr lvl="1"/>
            <a:endParaRPr lang="en-US" altLang="x-none" sz="2600" dirty="0"/>
          </a:p>
          <a:p>
            <a:r>
              <a:rPr lang="en-US" altLang="x-none" sz="2600" dirty="0" smtClean="0"/>
              <a:t>Both exams are </a:t>
            </a:r>
            <a:r>
              <a:rPr lang="en-US" altLang="x-none" sz="2600" i="1" dirty="0" smtClean="0"/>
              <a:t>open-book, closed-notes, closed-electronic-device</a:t>
            </a:r>
            <a:r>
              <a:rPr lang="en-US" altLang="x-none" sz="2600" dirty="0" smtClean="0"/>
              <a:t>.  You will be provided with a syntax reference sheet.</a:t>
            </a:r>
          </a:p>
        </p:txBody>
      </p:sp>
    </p:spTree>
    <p:extLst>
      <p:ext uri="{BB962C8B-B14F-4D97-AF65-F5344CB8AC3E}">
        <p14:creationId xmlns:p14="http://schemas.microsoft.com/office/powerpoint/2010/main" val="1505393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r>
              <a:rPr lang="en-US" altLang="x-none" dirty="0" smtClean="0"/>
              <a:t>Grading</a:t>
            </a:r>
            <a:endParaRPr lang="en-US" altLang="x-none" dirty="0"/>
          </a:p>
        </p:txBody>
      </p:sp>
      <p:sp>
        <p:nvSpPr>
          <p:cNvPr id="864259" name="Rectangle 3"/>
          <p:cNvSpPr>
            <a:spLocks noGrp="1" noChangeArrowheads="1"/>
          </p:cNvSpPr>
          <p:nvPr>
            <p:ph type="body" idx="1"/>
          </p:nvPr>
        </p:nvSpPr>
        <p:spPr>
          <a:xfrm>
            <a:off x="76200" y="1371600"/>
            <a:ext cx="8991600" cy="2438400"/>
          </a:xfrm>
        </p:spPr>
        <p:txBody>
          <a:bodyPr/>
          <a:lstStyle/>
          <a:p>
            <a:pPr lvl="1">
              <a:buFontTx/>
              <a:buNone/>
              <a:tabLst>
                <a:tab pos="2055813" algn="l"/>
                <a:tab pos="2684463" algn="l"/>
              </a:tabLst>
            </a:pPr>
            <a:r>
              <a:rPr lang="en-US" altLang="x-none" sz="3200" dirty="0"/>
              <a:t>	</a:t>
            </a:r>
            <a:r>
              <a:rPr lang="en-US" altLang="x-none" sz="3200" b="1" dirty="0">
                <a:solidFill>
                  <a:srgbClr val="800000"/>
                </a:solidFill>
              </a:rPr>
              <a:t>******</a:t>
            </a:r>
            <a:r>
              <a:rPr lang="en-US" altLang="x-none" sz="3200" dirty="0"/>
              <a:t>	</a:t>
            </a:r>
            <a:r>
              <a:rPr lang="en-US" altLang="x-none" sz="3200" dirty="0" smtClean="0"/>
              <a:t>45%</a:t>
            </a:r>
            <a:r>
              <a:rPr lang="en-US" altLang="x-none" sz="3200" dirty="0"/>
              <a:t>	</a:t>
            </a:r>
            <a:r>
              <a:rPr lang="en-US" altLang="x-none" sz="3200" dirty="0" smtClean="0"/>
              <a:t>Programming assignments</a:t>
            </a:r>
            <a:endParaRPr lang="en-US" altLang="x-none" sz="3200" dirty="0"/>
          </a:p>
          <a:p>
            <a:pPr lvl="1">
              <a:buFontTx/>
              <a:buNone/>
              <a:tabLst>
                <a:tab pos="2055813" algn="l"/>
                <a:tab pos="2684463" algn="l"/>
              </a:tabLst>
            </a:pPr>
            <a:r>
              <a:rPr lang="en-US" altLang="x-none" sz="3200" dirty="0"/>
              <a:t>	</a:t>
            </a:r>
            <a:r>
              <a:rPr lang="en-US" altLang="x-none" sz="3200" b="1" dirty="0" smtClean="0">
                <a:solidFill>
                  <a:schemeClr val="hlink"/>
                </a:solidFill>
              </a:rPr>
              <a:t>*</a:t>
            </a:r>
            <a:r>
              <a:rPr lang="en-US" altLang="x-none" sz="3200" dirty="0"/>
              <a:t>	</a:t>
            </a:r>
            <a:r>
              <a:rPr lang="en-US" altLang="x-none" sz="3200" dirty="0" smtClean="0"/>
              <a:t>10%</a:t>
            </a:r>
            <a:r>
              <a:rPr lang="en-US" altLang="x-none" sz="3200" dirty="0"/>
              <a:t>	Section Participation</a:t>
            </a:r>
          </a:p>
          <a:p>
            <a:pPr lvl="1">
              <a:buFontTx/>
              <a:buNone/>
              <a:tabLst>
                <a:tab pos="2055813" algn="l"/>
                <a:tab pos="2684463" algn="l"/>
              </a:tabLst>
            </a:pPr>
            <a:r>
              <a:rPr lang="en-US" altLang="x-none" sz="3200" dirty="0"/>
              <a:t>	</a:t>
            </a:r>
            <a:r>
              <a:rPr lang="en-US" altLang="x-none" sz="3200" b="1" dirty="0" smtClean="0">
                <a:solidFill>
                  <a:schemeClr val="accent2"/>
                </a:solidFill>
              </a:rPr>
              <a:t>**</a:t>
            </a:r>
            <a:r>
              <a:rPr lang="en-US" altLang="x-none" sz="3200" dirty="0"/>
              <a:t>	</a:t>
            </a:r>
            <a:r>
              <a:rPr lang="en-US" altLang="x-none" sz="3200" dirty="0" smtClean="0"/>
              <a:t>15</a:t>
            </a:r>
            <a:r>
              <a:rPr lang="en-US" altLang="x-none" sz="3200" dirty="0"/>
              <a:t>%	Midterm Exam</a:t>
            </a:r>
          </a:p>
          <a:p>
            <a:pPr lvl="1">
              <a:buFontTx/>
              <a:buNone/>
              <a:tabLst>
                <a:tab pos="2055813" algn="l"/>
                <a:tab pos="2684463" algn="l"/>
              </a:tabLst>
            </a:pPr>
            <a:r>
              <a:rPr lang="en-US" altLang="x-none" sz="3200" dirty="0"/>
              <a:t>	</a:t>
            </a:r>
            <a:r>
              <a:rPr lang="en-US" altLang="x-none" sz="3200" b="1" dirty="0" smtClean="0">
                <a:solidFill>
                  <a:srgbClr val="008000"/>
                </a:solidFill>
              </a:rPr>
              <a:t>****</a:t>
            </a:r>
            <a:r>
              <a:rPr lang="en-US" altLang="x-none" sz="3200" dirty="0"/>
              <a:t>	30%	Final </a:t>
            </a:r>
            <a:r>
              <a:rPr lang="en-US" altLang="x-none" sz="3200" dirty="0" smtClean="0"/>
              <a:t>Exam</a:t>
            </a:r>
            <a:endParaRPr lang="en-US" altLang="x-none" sz="3200" dirty="0"/>
          </a:p>
        </p:txBody>
      </p:sp>
    </p:spTree>
    <p:extLst>
      <p:ext uri="{BB962C8B-B14F-4D97-AF65-F5344CB8AC3E}">
        <p14:creationId xmlns:p14="http://schemas.microsoft.com/office/powerpoint/2010/main" val="714853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Grp="1" noChangeArrowheads="1"/>
          </p:cNvSpPr>
          <p:nvPr>
            <p:ph type="title"/>
          </p:nvPr>
        </p:nvSpPr>
        <p:spPr/>
        <p:txBody>
          <a:bodyPr/>
          <a:lstStyle/>
          <a:p>
            <a:r>
              <a:rPr lang="en-US" altLang="x-none"/>
              <a:t>Stanford Honor Code</a:t>
            </a:r>
          </a:p>
        </p:txBody>
      </p:sp>
      <p:sp>
        <p:nvSpPr>
          <p:cNvPr id="811011" name="Rectangle 3"/>
          <p:cNvSpPr>
            <a:spLocks noGrp="1" noChangeArrowheads="1"/>
          </p:cNvSpPr>
          <p:nvPr>
            <p:ph type="body" idx="1"/>
          </p:nvPr>
        </p:nvSpPr>
        <p:spPr/>
        <p:txBody>
          <a:bodyPr/>
          <a:lstStyle/>
          <a:p>
            <a:r>
              <a:rPr lang="en-US" altLang="x-none" sz="1800"/>
              <a:t>The </a:t>
            </a:r>
            <a:r>
              <a:rPr lang="en-US" altLang="x-none" sz="1800" b="1"/>
              <a:t>Honor Code</a:t>
            </a:r>
            <a:r>
              <a:rPr lang="en-US" altLang="x-none" sz="1800"/>
              <a:t> is an undertaking of the students, individually and collectively:</a:t>
            </a:r>
          </a:p>
          <a:p>
            <a:pPr lvl="1"/>
            <a:r>
              <a:rPr lang="en-US" altLang="x-none" sz="1800"/>
              <a:t>that they will not give or receive aid in examinations; that they will not give or receive unpermitted aid in class work, in the preparation of reports, or in any other work that is to be used by the instructor as the basis of grading;</a:t>
            </a:r>
          </a:p>
          <a:p>
            <a:pPr lvl="1"/>
            <a:r>
              <a:rPr lang="en-US" altLang="x-none" sz="1800"/>
              <a:t>that they will do their share and take an active part in seeing to it that others as well as themselves uphold the spirit and letter of the Honor Code.</a:t>
            </a:r>
          </a:p>
          <a:p>
            <a:pPr lvl="1"/>
            <a:endParaRPr lang="en-US" altLang="x-none" sz="1800"/>
          </a:p>
          <a:p>
            <a:r>
              <a:rPr lang="en-US" altLang="x-none" sz="1800"/>
              <a:t>The faculty on its part manifests its confidence in the honor of its students by refraining from proctoring examinations and from taking unusual and unreasonable precautions to prevent the forms of dishonesty mentioned above. The faculty will also avoid, as far as practicable, academic procedures that create temptations to violate the Honor Code.</a:t>
            </a:r>
          </a:p>
          <a:p>
            <a:pPr lvl="1"/>
            <a:endParaRPr lang="en-US" altLang="x-none" sz="1800"/>
          </a:p>
          <a:p>
            <a:r>
              <a:rPr lang="en-US" altLang="x-none" sz="1800"/>
              <a:t>While the faculty alone has the right and obligation to set academic requirements, the students and faculty will work together to establish optimal conditions for honorable academic work.</a:t>
            </a:r>
          </a:p>
          <a:p>
            <a:pPr algn="ctr">
              <a:buFontTx/>
              <a:buNone/>
            </a:pPr>
            <a:endParaRPr lang="en-US" altLang="x-none" sz="1800"/>
          </a:p>
          <a:p>
            <a:pPr algn="ctr">
              <a:buFontTx/>
              <a:buNone/>
            </a:pPr>
            <a:r>
              <a:rPr lang="en-US" altLang="x-none" sz="1800"/>
              <a:t>see also:  </a:t>
            </a:r>
            <a:r>
              <a:rPr lang="en-US" altLang="x-none" sz="1800">
                <a:hlinkClick r:id="rId2"/>
              </a:rPr>
              <a:t>http://honorcode.stanford.edu/</a:t>
            </a:r>
            <a:endParaRPr lang="en-US" altLang="x-none"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p:txBody>
          <a:bodyPr/>
          <a:lstStyle/>
          <a:p>
            <a:r>
              <a:rPr lang="en-US" altLang="x-none"/>
              <a:t>Honor Code and CS 106A</a:t>
            </a:r>
          </a:p>
        </p:txBody>
      </p:sp>
      <p:sp>
        <p:nvSpPr>
          <p:cNvPr id="812035" name="Rectangle 3"/>
          <p:cNvSpPr>
            <a:spLocks noGrp="1" noChangeArrowheads="1"/>
          </p:cNvSpPr>
          <p:nvPr>
            <p:ph type="body" idx="1"/>
          </p:nvPr>
        </p:nvSpPr>
        <p:spPr/>
        <p:txBody>
          <a:bodyPr/>
          <a:lstStyle/>
          <a:p>
            <a:r>
              <a:rPr lang="en-US" altLang="x-none"/>
              <a:t>Please help us ensure academic integrity:</a:t>
            </a:r>
          </a:p>
          <a:p>
            <a:pPr lvl="1">
              <a:lnSpc>
                <a:spcPct val="90000"/>
              </a:lnSpc>
            </a:pPr>
            <a:r>
              <a:rPr lang="en-US" altLang="x-none"/>
              <a:t>Indicate any assistance received on HW (books, web sites, friends).</a:t>
            </a:r>
          </a:p>
          <a:p>
            <a:pPr lvl="1">
              <a:lnSpc>
                <a:spcPct val="90000"/>
              </a:lnSpc>
            </a:pPr>
            <a:r>
              <a:rPr lang="en-US" altLang="x-none"/>
              <a:t>Do not look at other people's solution code </a:t>
            </a:r>
            <a:r>
              <a:rPr lang="en-US" altLang="x-none" i="1"/>
              <a:t>(outside of your pair)</a:t>
            </a:r>
            <a:r>
              <a:rPr lang="en-US" altLang="x-none"/>
              <a:t>.</a:t>
            </a:r>
          </a:p>
          <a:p>
            <a:pPr lvl="1">
              <a:lnSpc>
                <a:spcPct val="90000"/>
              </a:lnSpc>
            </a:pPr>
            <a:r>
              <a:rPr lang="en-US" altLang="x-none"/>
              <a:t>Do not give your solution code to others, or post it on the web.</a:t>
            </a:r>
          </a:p>
          <a:p>
            <a:pPr lvl="1">
              <a:lnSpc>
                <a:spcPct val="90000"/>
              </a:lnSpc>
            </a:pPr>
            <a:r>
              <a:rPr lang="en-US" altLang="x-none"/>
              <a:t>Report any inappropriate activity you see performed by others.</a:t>
            </a:r>
          </a:p>
          <a:p>
            <a:pPr lvl="1"/>
            <a:endParaRPr lang="en-US" altLang="x-none" sz="800"/>
          </a:p>
          <a:p>
            <a:r>
              <a:rPr lang="en-US" altLang="x-none"/>
              <a:t>Assignments are checked regularly for similarity with help of software tools.</a:t>
            </a:r>
          </a:p>
          <a:p>
            <a:pPr lvl="1"/>
            <a:endParaRPr lang="en-US" altLang="x-none" sz="800"/>
          </a:p>
          <a:p>
            <a:r>
              <a:rPr lang="en-US" altLang="x-none"/>
              <a:t>If you realize that you have made a mistake, you may retract your submission to any assignment at any time, no questions asked.</a:t>
            </a:r>
          </a:p>
          <a:p>
            <a:pPr lvl="1"/>
            <a:endParaRPr lang="en-US" altLang="x-none" sz="800"/>
          </a:p>
          <a:p>
            <a:r>
              <a:rPr lang="en-US" altLang="x-none"/>
              <a:t>If you need help, please contact us and we will help you.</a:t>
            </a:r>
          </a:p>
          <a:p>
            <a:pPr lvl="1"/>
            <a:r>
              <a:rPr lang="en-US" altLang="x-none"/>
              <a:t>We do not want you to feel any pressure to violate the Honor Code in order to succeed in this course.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Plan For Today</a:t>
            </a:r>
            <a:endParaRPr lang="en-US" altLang="x-none" dirty="0"/>
          </a:p>
        </p:txBody>
      </p:sp>
      <p:sp>
        <p:nvSpPr>
          <p:cNvPr id="800771" name="Rectangle 3"/>
          <p:cNvSpPr>
            <a:spLocks noGrp="1" noChangeArrowheads="1"/>
          </p:cNvSpPr>
          <p:nvPr>
            <p:ph type="body" idx="1"/>
          </p:nvPr>
        </p:nvSpPr>
        <p:spPr/>
        <p:txBody>
          <a:bodyPr/>
          <a:lstStyle/>
          <a:p>
            <a:r>
              <a:rPr lang="en-US" altLang="x-none" sz="3600" dirty="0" smtClean="0">
                <a:solidFill>
                  <a:schemeClr val="bg1">
                    <a:lumMod val="75000"/>
                  </a:schemeClr>
                </a:solidFill>
              </a:rPr>
              <a:t>Introduction</a:t>
            </a:r>
          </a:p>
          <a:p>
            <a:r>
              <a:rPr lang="en-US" altLang="x-none" sz="3600" dirty="0" smtClean="0">
                <a:solidFill>
                  <a:schemeClr val="bg1">
                    <a:lumMod val="75000"/>
                  </a:schemeClr>
                </a:solidFill>
              </a:rPr>
              <a:t>Course Policies</a:t>
            </a:r>
          </a:p>
          <a:p>
            <a:r>
              <a:rPr lang="en-US" altLang="x-none" sz="3600" dirty="0" smtClean="0"/>
              <a:t>Meet Karel the Robot</a:t>
            </a:r>
            <a:endParaRPr lang="en-US" altLang="x-none"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1522681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r>
              <a:rPr lang="en-US" altLang="x-none" dirty="0" smtClean="0"/>
              <a:t>Meet Karel the Robot!</a:t>
            </a:r>
            <a:endParaRPr lang="en-US" altLang="x-none" dirty="0"/>
          </a:p>
        </p:txBody>
      </p:sp>
      <p:pic>
        <p:nvPicPr>
          <p:cNvPr id="860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28800"/>
            <a:ext cx="3757612" cy="4402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1267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a:t>What is </a:t>
            </a:r>
            <a:r>
              <a:rPr lang="en-US" altLang="x-none" dirty="0" smtClean="0"/>
              <a:t>Computer Science?</a:t>
            </a:r>
            <a:endParaRPr lang="en-US" altLang="x-none" dirty="0"/>
          </a:p>
        </p:txBody>
      </p:sp>
      <p:sp>
        <p:nvSpPr>
          <p:cNvPr id="800771" name="Rectangle 3"/>
          <p:cNvSpPr>
            <a:spLocks noGrp="1" noChangeArrowheads="1"/>
          </p:cNvSpPr>
          <p:nvPr>
            <p:ph type="body" idx="1"/>
          </p:nvPr>
        </p:nvSpPr>
        <p:spPr/>
        <p:txBody>
          <a:bodyPr/>
          <a:lstStyle/>
          <a:p>
            <a:r>
              <a:rPr lang="en-US" altLang="x-none" b="1" dirty="0" smtClean="0"/>
              <a:t>The art of using computing to solve complex problems.</a:t>
            </a:r>
          </a:p>
          <a:p>
            <a:pPr lvl="1"/>
            <a:r>
              <a:rPr lang="en-US" altLang="x-none" dirty="0" smtClean="0"/>
              <a:t>Specify </a:t>
            </a:r>
            <a:r>
              <a:rPr lang="en-US" altLang="x-none" i="1" dirty="0" smtClean="0"/>
              <a:t>instructions</a:t>
            </a:r>
            <a:r>
              <a:rPr lang="en-US" altLang="x-none" dirty="0" smtClean="0"/>
              <a:t> that computers execute, usually in a </a:t>
            </a:r>
            <a:r>
              <a:rPr lang="en-US" altLang="x-none" i="1" dirty="0" smtClean="0"/>
              <a:t>programming language</a:t>
            </a:r>
            <a:endParaRPr lang="en-US" altLang="x-none" dirty="0" smtClean="0"/>
          </a:p>
          <a:p>
            <a:r>
              <a:rPr lang="en-US" altLang="x-none" dirty="0" smtClean="0"/>
              <a:t>Applicable to art, medicine, mathematics, philosophy, and more</a:t>
            </a:r>
          </a:p>
          <a:p>
            <a:r>
              <a:rPr lang="en-US" altLang="x-none" dirty="0" smtClean="0"/>
              <a:t>Touches many aspects of our daily lives</a:t>
            </a:r>
            <a:endParaRPr lang="en-US" altLang="x-none" dirty="0"/>
          </a:p>
        </p:txBody>
      </p:sp>
      <p:pic>
        <p:nvPicPr>
          <p:cNvPr id="800772" name="Picture 4" descr="cs-disney-frozen"/>
          <p:cNvPicPr>
            <a:picLocks noChangeAspect="1" noChangeArrowheads="1"/>
          </p:cNvPicPr>
          <p:nvPr/>
        </p:nvPicPr>
        <p:blipFill>
          <a:blip r:embed="rId3">
            <a:extLst>
              <a:ext uri="{28A0092B-C50C-407E-A947-70E740481C1C}">
                <a14:useLocalDpi xmlns:a14="http://schemas.microsoft.com/office/drawing/2010/main" val="0"/>
              </a:ext>
            </a:extLst>
          </a:blip>
          <a:srcRect l="11127" t="15163" r="10660" b="24152"/>
          <a:stretch>
            <a:fillRect/>
          </a:stretch>
        </p:blipFill>
        <p:spPr bwMode="auto">
          <a:xfrm>
            <a:off x="146824" y="4621505"/>
            <a:ext cx="2286000" cy="1825625"/>
          </a:xfrm>
          <a:prstGeom prst="rect">
            <a:avLst/>
          </a:prstGeom>
          <a:noFill/>
          <a:extLst>
            <a:ext uri="{909E8E84-426E-40DD-AFC4-6F175D3DCCD1}">
              <a14:hiddenFill xmlns:a14="http://schemas.microsoft.com/office/drawing/2010/main">
                <a:solidFill>
                  <a:srgbClr val="FFFFFF"/>
                </a:solidFill>
              </a14:hiddenFill>
            </a:ext>
          </a:extLst>
        </p:spPr>
      </p:pic>
      <p:pic>
        <p:nvPicPr>
          <p:cNvPr id="800773" name="Picture 5" descr="cs-human-genome"/>
          <p:cNvPicPr>
            <a:picLocks noChangeAspect="1" noChangeArrowheads="1"/>
          </p:cNvPicPr>
          <p:nvPr/>
        </p:nvPicPr>
        <p:blipFill>
          <a:blip r:embed="rId4">
            <a:extLst>
              <a:ext uri="{28A0092B-C50C-407E-A947-70E740481C1C}">
                <a14:useLocalDpi xmlns:a14="http://schemas.microsoft.com/office/drawing/2010/main" val="0"/>
              </a:ext>
            </a:extLst>
          </a:blip>
          <a:srcRect l="37573" r="8415"/>
          <a:stretch>
            <a:fillRect/>
          </a:stretch>
        </p:blipFill>
        <p:spPr bwMode="auto">
          <a:xfrm>
            <a:off x="2568962" y="4621505"/>
            <a:ext cx="1752600" cy="1827213"/>
          </a:xfrm>
          <a:prstGeom prst="rect">
            <a:avLst/>
          </a:prstGeom>
          <a:noFill/>
          <a:extLst>
            <a:ext uri="{909E8E84-426E-40DD-AFC4-6F175D3DCCD1}">
              <a14:hiddenFill xmlns:a14="http://schemas.microsoft.com/office/drawing/2010/main">
                <a:solidFill>
                  <a:srgbClr val="FFFFFF"/>
                </a:solidFill>
              </a14:hiddenFill>
            </a:ext>
          </a:extLst>
        </p:spPr>
      </p:pic>
      <p:pic>
        <p:nvPicPr>
          <p:cNvPr id="800775" name="Picture 7" descr="cs-robot-limb"/>
          <p:cNvPicPr>
            <a:picLocks noChangeAspect="1" noChangeArrowheads="1"/>
          </p:cNvPicPr>
          <p:nvPr/>
        </p:nvPicPr>
        <p:blipFill>
          <a:blip r:embed="rId5">
            <a:extLst>
              <a:ext uri="{28A0092B-C50C-407E-A947-70E740481C1C}">
                <a14:useLocalDpi xmlns:a14="http://schemas.microsoft.com/office/drawing/2010/main" val="0"/>
              </a:ext>
            </a:extLst>
          </a:blip>
          <a:srcRect l="17487" r="6740"/>
          <a:stretch>
            <a:fillRect/>
          </a:stretch>
        </p:blipFill>
        <p:spPr bwMode="auto">
          <a:xfrm>
            <a:off x="4446781" y="4616742"/>
            <a:ext cx="1981200" cy="1830388"/>
          </a:xfrm>
          <a:prstGeom prst="rect">
            <a:avLst/>
          </a:prstGeom>
          <a:noFill/>
          <a:extLst>
            <a:ext uri="{909E8E84-426E-40DD-AFC4-6F175D3DCCD1}">
              <a14:hiddenFill xmlns:a14="http://schemas.microsoft.com/office/drawing/2010/main">
                <a:solidFill>
                  <a:srgbClr val="FFFFFF"/>
                </a:solidFill>
              </a14:hiddenFill>
            </a:ext>
          </a:extLst>
        </p:spPr>
      </p:pic>
      <p:pic>
        <p:nvPicPr>
          <p:cNvPr id="800776" name="Picture 8" descr="cs-self-driving-car"/>
          <p:cNvPicPr>
            <a:picLocks noChangeAspect="1" noChangeArrowheads="1"/>
          </p:cNvPicPr>
          <p:nvPr/>
        </p:nvPicPr>
        <p:blipFill rotWithShape="1">
          <a:blip r:embed="rId6">
            <a:extLst>
              <a:ext uri="{28A0092B-C50C-407E-A947-70E740481C1C}">
                <a14:useLocalDpi xmlns:a14="http://schemas.microsoft.com/office/drawing/2010/main" val="0"/>
              </a:ext>
            </a:extLst>
          </a:blip>
          <a:srcRect r="12118"/>
          <a:stretch/>
        </p:blipFill>
        <p:spPr bwMode="auto">
          <a:xfrm>
            <a:off x="6553200" y="4643807"/>
            <a:ext cx="2438400" cy="1833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r>
              <a:rPr lang="en-US" altLang="x-none" dirty="0" smtClean="0"/>
              <a:t>Meet Karel the Robot!</a:t>
            </a:r>
            <a:endParaRPr lang="en-US" altLang="x-none" dirty="0"/>
          </a:p>
        </p:txBody>
      </p:sp>
      <p:pic>
        <p:nvPicPr>
          <p:cNvPr id="860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194" y="1828800"/>
            <a:ext cx="3757612" cy="4402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Oval Callout 1"/>
          <p:cNvSpPr/>
          <p:nvPr/>
        </p:nvSpPr>
        <p:spPr bwMode="auto">
          <a:xfrm>
            <a:off x="5486400" y="1447800"/>
            <a:ext cx="3352800" cy="2246376"/>
          </a:xfrm>
          <a:prstGeom prst="wedgeEllipseCallout">
            <a:avLst>
              <a:gd name="adj1" fmla="val -49621"/>
              <a:gd name="adj2" fmla="val 9416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smtClean="0">
                <a:ln>
                  <a:noFill/>
                </a:ln>
                <a:solidFill>
                  <a:schemeClr val="tx1"/>
                </a:solidFill>
                <a:effectLst/>
                <a:latin typeface="Arial" charset="0"/>
              </a:rPr>
              <a:t>Hello, world!</a:t>
            </a:r>
            <a:endParaRPr kumimoji="0" lang="en-US" sz="30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63993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en-US" altLang="x-none"/>
              <a:t>Programming languages</a:t>
            </a:r>
          </a:p>
        </p:txBody>
      </p:sp>
      <p:sp>
        <p:nvSpPr>
          <p:cNvPr id="803843" name="Rectangle 3"/>
          <p:cNvSpPr>
            <a:spLocks noGrp="1" noChangeArrowheads="1"/>
          </p:cNvSpPr>
          <p:nvPr>
            <p:ph type="body" idx="1"/>
          </p:nvPr>
        </p:nvSpPr>
        <p:spPr/>
        <p:txBody>
          <a:bodyPr/>
          <a:lstStyle/>
          <a:p>
            <a:pPr>
              <a:lnSpc>
                <a:spcPct val="114000"/>
              </a:lnSpc>
              <a:tabLst>
                <a:tab pos="2003425" algn="l"/>
                <a:tab pos="2289175" algn="l"/>
              </a:tabLst>
            </a:pPr>
            <a:r>
              <a:rPr lang="en-US" altLang="x-none" sz="2000" i="1" dirty="0"/>
              <a:t>procedural languages</a:t>
            </a:r>
            <a:r>
              <a:rPr lang="en-US" altLang="x-none" sz="2000" dirty="0"/>
              <a:t>:  programs are a series of commands</a:t>
            </a:r>
          </a:p>
          <a:p>
            <a:pPr lvl="1">
              <a:lnSpc>
                <a:spcPct val="114000"/>
              </a:lnSpc>
              <a:tabLst>
                <a:tab pos="2003425" algn="l"/>
                <a:tab pos="2289175" algn="l"/>
              </a:tabLst>
            </a:pPr>
            <a:r>
              <a:rPr lang="en-US" altLang="x-none" sz="1800" b="1" dirty="0"/>
              <a:t>Pascal</a:t>
            </a:r>
            <a:r>
              <a:rPr lang="en-US" altLang="x-none" sz="1800" dirty="0"/>
              <a:t> (1970):	designed for education</a:t>
            </a:r>
          </a:p>
          <a:p>
            <a:pPr lvl="1">
              <a:lnSpc>
                <a:spcPct val="114000"/>
              </a:lnSpc>
              <a:tabLst>
                <a:tab pos="2003425" algn="l"/>
                <a:tab pos="2289175" algn="l"/>
              </a:tabLst>
            </a:pPr>
            <a:r>
              <a:rPr lang="en-US" altLang="x-none" sz="1800" b="1" dirty="0"/>
              <a:t>C</a:t>
            </a:r>
            <a:r>
              <a:rPr lang="en-US" altLang="x-none" sz="1800" dirty="0"/>
              <a:t> (1972):	low-level operating systems and devices</a:t>
            </a:r>
          </a:p>
          <a:p>
            <a:pPr lvl="1">
              <a:lnSpc>
                <a:spcPct val="114000"/>
              </a:lnSpc>
              <a:tabLst>
                <a:tab pos="2003425" algn="l"/>
                <a:tab pos="2289175" algn="l"/>
              </a:tabLst>
            </a:pPr>
            <a:endParaRPr lang="en-US" altLang="x-none" sz="600" dirty="0"/>
          </a:p>
          <a:p>
            <a:pPr>
              <a:lnSpc>
                <a:spcPct val="114000"/>
              </a:lnSpc>
              <a:tabLst>
                <a:tab pos="2003425" algn="l"/>
                <a:tab pos="2289175" algn="l"/>
              </a:tabLst>
            </a:pPr>
            <a:r>
              <a:rPr lang="en-US" altLang="x-none" sz="2000" i="1" dirty="0"/>
              <a:t>functional programming</a:t>
            </a:r>
            <a:r>
              <a:rPr lang="en-US" altLang="x-none" sz="2000" dirty="0"/>
              <a:t>:  functions map inputs to outputs</a:t>
            </a:r>
          </a:p>
          <a:p>
            <a:pPr lvl="1">
              <a:lnSpc>
                <a:spcPct val="114000"/>
              </a:lnSpc>
              <a:tabLst>
                <a:tab pos="2003425" algn="l"/>
                <a:tab pos="2289175" algn="l"/>
              </a:tabLst>
            </a:pPr>
            <a:r>
              <a:rPr lang="en-US" altLang="x-none" sz="1800" b="1" dirty="0"/>
              <a:t>Lisp</a:t>
            </a:r>
            <a:r>
              <a:rPr lang="en-US" altLang="x-none" sz="1800" dirty="0"/>
              <a:t> (1958) / </a:t>
            </a:r>
            <a:r>
              <a:rPr lang="en-US" altLang="x-none" sz="1800" b="1" dirty="0"/>
              <a:t>Scheme</a:t>
            </a:r>
            <a:r>
              <a:rPr lang="en-US" altLang="x-none" sz="1800" dirty="0"/>
              <a:t> (1975), </a:t>
            </a:r>
            <a:r>
              <a:rPr lang="en-US" altLang="x-none" sz="1800" b="1" dirty="0"/>
              <a:t>ML</a:t>
            </a:r>
            <a:r>
              <a:rPr lang="en-US" altLang="x-none" sz="1800" dirty="0"/>
              <a:t> (1973), </a:t>
            </a:r>
            <a:r>
              <a:rPr lang="en-US" altLang="x-none" sz="1800" b="1" dirty="0"/>
              <a:t>Haskell</a:t>
            </a:r>
            <a:r>
              <a:rPr lang="en-US" altLang="x-none" sz="1800" dirty="0"/>
              <a:t> (1990)</a:t>
            </a:r>
          </a:p>
          <a:p>
            <a:pPr lvl="1">
              <a:lnSpc>
                <a:spcPct val="114000"/>
              </a:lnSpc>
              <a:tabLst>
                <a:tab pos="2003425" algn="l"/>
                <a:tab pos="2289175" algn="l"/>
              </a:tabLst>
            </a:pPr>
            <a:endParaRPr lang="en-US" altLang="x-none" sz="600" dirty="0"/>
          </a:p>
          <a:p>
            <a:pPr>
              <a:lnSpc>
                <a:spcPct val="114000"/>
              </a:lnSpc>
              <a:tabLst>
                <a:tab pos="2003425" algn="l"/>
                <a:tab pos="2289175" algn="l"/>
              </a:tabLst>
            </a:pPr>
            <a:r>
              <a:rPr lang="en-US" altLang="x-none" sz="2000" i="1" dirty="0"/>
              <a:t>object-oriented languages</a:t>
            </a:r>
            <a:r>
              <a:rPr lang="en-US" altLang="x-none" sz="2000" dirty="0"/>
              <a:t>:  </a:t>
            </a:r>
            <a:r>
              <a:rPr lang="en-US" altLang="x-none" sz="1800" dirty="0"/>
              <a:t>programs use interacting "objects"</a:t>
            </a:r>
          </a:p>
          <a:p>
            <a:pPr lvl="1">
              <a:lnSpc>
                <a:spcPct val="114000"/>
              </a:lnSpc>
              <a:tabLst>
                <a:tab pos="2003425" algn="l"/>
                <a:tab pos="2289175" algn="l"/>
              </a:tabLst>
            </a:pPr>
            <a:r>
              <a:rPr lang="en-US" altLang="x-none" sz="1800" b="1" dirty="0"/>
              <a:t>Smalltalk</a:t>
            </a:r>
            <a:r>
              <a:rPr lang="en-US" altLang="x-none" sz="1800" dirty="0"/>
              <a:t> (1980): first major object-oriented language</a:t>
            </a:r>
          </a:p>
          <a:p>
            <a:pPr lvl="1">
              <a:lnSpc>
                <a:spcPct val="114000"/>
              </a:lnSpc>
              <a:tabLst>
                <a:tab pos="2003425" algn="l"/>
                <a:tab pos="2289175" algn="l"/>
              </a:tabLst>
            </a:pPr>
            <a:r>
              <a:rPr lang="en-US" altLang="x-none" sz="1800" b="1" dirty="0"/>
              <a:t>C++</a:t>
            </a:r>
            <a:r>
              <a:rPr lang="en-US" altLang="x-none" sz="1800" dirty="0"/>
              <a:t> (1985):	"object-oriented" improvements to C</a:t>
            </a:r>
          </a:p>
          <a:p>
            <a:pPr lvl="2">
              <a:lnSpc>
                <a:spcPct val="114000"/>
              </a:lnSpc>
              <a:tabLst>
                <a:tab pos="2003425" algn="l"/>
                <a:tab pos="2289175" algn="l"/>
              </a:tabLst>
            </a:pPr>
            <a:r>
              <a:rPr lang="en-US" altLang="x-none" sz="1600" dirty="0"/>
              <a:t>successful in industry; used to build OSes such as Windows</a:t>
            </a:r>
          </a:p>
          <a:p>
            <a:pPr lvl="1">
              <a:lnSpc>
                <a:spcPct val="114000"/>
              </a:lnSpc>
              <a:tabLst>
                <a:tab pos="2003425" algn="l"/>
                <a:tab pos="2289175" algn="l"/>
              </a:tabLst>
            </a:pPr>
            <a:r>
              <a:rPr lang="en-US" altLang="x-none" sz="1800" b="1" dirty="0"/>
              <a:t>Java</a:t>
            </a:r>
            <a:r>
              <a:rPr lang="en-US" altLang="x-none" sz="1800" dirty="0"/>
              <a:t> (1995):	designed for embedded systems, web apps</a:t>
            </a:r>
          </a:p>
          <a:p>
            <a:pPr lvl="2">
              <a:lnSpc>
                <a:spcPct val="114000"/>
              </a:lnSpc>
              <a:tabLst>
                <a:tab pos="2003425" algn="l"/>
                <a:tab pos="2289175" algn="l"/>
              </a:tabLst>
            </a:pPr>
            <a:r>
              <a:rPr lang="en-US" altLang="x-none" sz="1600" dirty="0"/>
              <a:t>Runs on many platforms (Windows, Mac, Linux, cell phones...)</a:t>
            </a:r>
          </a:p>
          <a:p>
            <a:pPr lvl="2">
              <a:lnSpc>
                <a:spcPct val="114000"/>
              </a:lnSpc>
              <a:tabLst>
                <a:tab pos="2003425" algn="l"/>
                <a:tab pos="2289175" algn="l"/>
              </a:tabLst>
            </a:pPr>
            <a:r>
              <a:rPr lang="en-US" altLang="x-none" sz="1600" dirty="0"/>
              <a:t>The language taught in this course and our textbook</a:t>
            </a:r>
          </a:p>
        </p:txBody>
      </p:sp>
      <p:pic>
        <p:nvPicPr>
          <p:cNvPr id="803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981200"/>
            <a:ext cx="230346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755202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Tree>
    <p:extLst>
      <p:ext uri="{BB962C8B-B14F-4D97-AF65-F5344CB8AC3E}">
        <p14:creationId xmlns:p14="http://schemas.microsoft.com/office/powerpoint/2010/main" val="18345979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2670175" y="40925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25" y="41036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753215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dirty="0"/>
              <a:t>Karel's World</a:t>
            </a:r>
          </a:p>
        </p:txBody>
      </p:sp>
      <p:sp>
        <p:nvSpPr>
          <p:cNvPr id="818179" name="Rectangle 3"/>
          <p:cNvSpPr>
            <a:spLocks noChangeArrowheads="1"/>
          </p:cNvSpPr>
          <p:nvPr/>
        </p:nvSpPr>
        <p:spPr bwMode="auto">
          <a:xfrm>
            <a:off x="2514600"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2514600"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2514600"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3343275" y="40211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3343275" y="31908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3343275" y="23622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4173537"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4173537"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4173537"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5002212" y="40211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5002212" y="31908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5002212" y="23622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5832475" y="40211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5832475" y="31908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5832475" y="23622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1684337" y="40211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1684337" y="31908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1684337" y="23622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2514600"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3343275" y="48498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dirty="0">
                <a:solidFill>
                  <a:srgbClr val="000000"/>
                </a:solidFill>
              </a:rPr>
              <a:t>2</a:t>
            </a:r>
          </a:p>
        </p:txBody>
      </p:sp>
      <p:sp>
        <p:nvSpPr>
          <p:cNvPr id="818199" name="Rectangle 23"/>
          <p:cNvSpPr>
            <a:spLocks noChangeArrowheads="1"/>
          </p:cNvSpPr>
          <p:nvPr/>
        </p:nvSpPr>
        <p:spPr bwMode="auto">
          <a:xfrm>
            <a:off x="4173537"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5002212" y="48498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5832475" y="48498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995987" y="33147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2514600" y="23622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4173537" y="31908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4173537" y="40211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2514600" y="31908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2670175" y="40925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25" y="41036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3" name="Oval Callout 32"/>
          <p:cNvSpPr/>
          <p:nvPr/>
        </p:nvSpPr>
        <p:spPr bwMode="auto">
          <a:xfrm>
            <a:off x="3015456" y="3775836"/>
            <a:ext cx="1905000" cy="503301"/>
          </a:xfrm>
          <a:prstGeom prst="wedgeEllipseCallout">
            <a:avLst>
              <a:gd name="adj1" fmla="val -49621"/>
              <a:gd name="adj2" fmla="val 9416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Hello, world!</a:t>
            </a:r>
            <a:endParaRPr kumimoji="0" lang="en-US"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9768648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Karel's World</a:t>
            </a:r>
          </a:p>
        </p:txBody>
      </p:sp>
      <p:sp>
        <p:nvSpPr>
          <p:cNvPr id="818179"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0"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1"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2"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3"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4"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5"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6"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7"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8"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89"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0"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1"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2"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3"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18194"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5"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6"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197"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18198"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18199"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18200"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18201"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18202" name="AutoShape 26"/>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3"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18204"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5"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6"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18207" name="Rectangle 31"/>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18208"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8388"/>
            <a:ext cx="581025" cy="6810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177535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Streets (rows)</a:t>
            </a:r>
          </a:p>
        </p:txBody>
      </p:sp>
      <p:sp>
        <p:nvSpPr>
          <p:cNvPr id="820227"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28" name="Rectangle 4"/>
          <p:cNvSpPr>
            <a:spLocks noChangeArrowheads="1"/>
          </p:cNvSpPr>
          <p:nvPr/>
        </p:nvSpPr>
        <p:spPr bwMode="auto">
          <a:xfrm>
            <a:off x="1658938"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dirty="0">
                <a:solidFill>
                  <a:srgbClr val="000000"/>
                </a:solidFill>
              </a:rPr>
              <a:t>.</a:t>
            </a:r>
          </a:p>
        </p:txBody>
      </p:sp>
      <p:sp>
        <p:nvSpPr>
          <p:cNvPr id="820229"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0"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1" name="Rectangle 7"/>
          <p:cNvSpPr>
            <a:spLocks noChangeArrowheads="1"/>
          </p:cNvSpPr>
          <p:nvPr/>
        </p:nvSpPr>
        <p:spPr bwMode="auto">
          <a:xfrm>
            <a:off x="2487613" y="2695575"/>
            <a:ext cx="830262"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2"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3"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4"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5"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6"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7" name="Rectangle 13"/>
          <p:cNvSpPr>
            <a:spLocks noChangeArrowheads="1"/>
          </p:cNvSpPr>
          <p:nvPr/>
        </p:nvSpPr>
        <p:spPr bwMode="auto">
          <a:xfrm>
            <a:off x="4146550" y="2695575"/>
            <a:ext cx="830263"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8"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39"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0" name="Rectangle 16"/>
          <p:cNvSpPr>
            <a:spLocks noChangeArrowheads="1"/>
          </p:cNvSpPr>
          <p:nvPr/>
        </p:nvSpPr>
        <p:spPr bwMode="auto">
          <a:xfrm>
            <a:off x="4976813"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1"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0242"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0243" name="Rectangle 19"/>
          <p:cNvSpPr>
            <a:spLocks noChangeArrowheads="1"/>
          </p:cNvSpPr>
          <p:nvPr/>
        </p:nvSpPr>
        <p:spPr bwMode="auto">
          <a:xfrm>
            <a:off x="828675" y="2695575"/>
            <a:ext cx="830263"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dirty="0">
                <a:solidFill>
                  <a:srgbClr val="000000"/>
                </a:solidFill>
              </a:rPr>
              <a:t>2</a:t>
            </a:r>
          </a:p>
        </p:txBody>
      </p:sp>
      <p:sp>
        <p:nvSpPr>
          <p:cNvPr id="820244"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0245"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0246"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0247"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0248"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0249"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0251"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0252"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3"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4"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0255" name="Text Box 31"/>
          <p:cNvSpPr txBox="1">
            <a:spLocks noChangeArrowheads="1"/>
          </p:cNvSpPr>
          <p:nvPr/>
        </p:nvSpPr>
        <p:spPr bwMode="auto">
          <a:xfrm>
            <a:off x="6427788" y="4283075"/>
            <a:ext cx="2489200"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dirty="0" smtClean="0">
                <a:solidFill>
                  <a:srgbClr val="FF0000"/>
                </a:solidFill>
                <a:latin typeface="Purisa" charset="0"/>
              </a:rPr>
              <a:t>Each row is called a </a:t>
            </a:r>
            <a:r>
              <a:rPr lang="en-US" altLang="x-none" sz="2000" u="sng" dirty="0" smtClean="0">
                <a:solidFill>
                  <a:srgbClr val="FF0000"/>
                </a:solidFill>
                <a:latin typeface="Purisa" charset="0"/>
              </a:rPr>
              <a:t>street</a:t>
            </a:r>
            <a:r>
              <a:rPr lang="en-US" altLang="x-none" sz="2000" dirty="0" smtClean="0">
                <a:solidFill>
                  <a:srgbClr val="FF0000"/>
                </a:solidFill>
                <a:latin typeface="Purisa" charset="0"/>
              </a:rPr>
              <a:t>.</a:t>
            </a:r>
            <a:endParaRPr lang="en-US" altLang="x-none" sz="2000" dirty="0">
              <a:solidFill>
                <a:srgbClr val="FF0000"/>
              </a:solidFill>
              <a:latin typeface="Purisa" charset="0"/>
            </a:endParaRPr>
          </a:p>
        </p:txBody>
      </p:sp>
      <p:cxnSp>
        <p:nvCxnSpPr>
          <p:cNvPr id="820256" name="AutoShape 32"/>
          <p:cNvCxnSpPr>
            <a:cxnSpLocks noChangeShapeType="1"/>
            <a:stCxn id="820255" idx="0"/>
            <a:endCxn id="820251" idx="3"/>
          </p:cNvCxnSpPr>
          <p:nvPr/>
        </p:nvCxnSpPr>
        <p:spPr bwMode="auto">
          <a:xfrm rot="5400000" flipH="1">
            <a:off x="6161881" y="2772569"/>
            <a:ext cx="1171575" cy="184943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0257"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0258"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0261"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9218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Avenues (columns)</a:t>
            </a:r>
          </a:p>
        </p:txBody>
      </p:sp>
      <p:sp>
        <p:nvSpPr>
          <p:cNvPr id="822275"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6"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7"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8"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79"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0"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1" name="Rectangle 9"/>
          <p:cNvSpPr>
            <a:spLocks noChangeArrowheads="1"/>
          </p:cNvSpPr>
          <p:nvPr/>
        </p:nvSpPr>
        <p:spPr bwMode="auto">
          <a:xfrm>
            <a:off x="3317875" y="3525838"/>
            <a:ext cx="828675" cy="82867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2"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3" name="Rectangle 11"/>
          <p:cNvSpPr>
            <a:spLocks noChangeArrowheads="1"/>
          </p:cNvSpPr>
          <p:nvPr/>
        </p:nvSpPr>
        <p:spPr bwMode="auto">
          <a:xfrm>
            <a:off x="3317875" y="1866900"/>
            <a:ext cx="828675" cy="828675"/>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4"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5"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6"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7"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8"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89"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2290"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2291"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2292"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2293"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2294"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2295" name="Rectangle 23"/>
          <p:cNvSpPr>
            <a:spLocks noChangeArrowheads="1"/>
          </p:cNvSpPr>
          <p:nvPr/>
        </p:nvSpPr>
        <p:spPr bwMode="auto">
          <a:xfrm>
            <a:off x="3317875" y="4354513"/>
            <a:ext cx="828675" cy="830262"/>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2296"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2297"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2299"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2300"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1"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2"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2303" name="Text Box 31"/>
          <p:cNvSpPr txBox="1">
            <a:spLocks noChangeArrowheads="1"/>
          </p:cNvSpPr>
          <p:nvPr/>
        </p:nvSpPr>
        <p:spPr bwMode="auto">
          <a:xfrm>
            <a:off x="6221413" y="5486400"/>
            <a:ext cx="2695575"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 pos="2627313" algn="l"/>
              </a:tabLst>
              <a:defRPr>
                <a:solidFill>
                  <a:schemeClr val="tx1"/>
                </a:solidFill>
                <a:latin typeface="Arial" charset="0"/>
              </a:defRPr>
            </a:lvl1pPr>
            <a:lvl2pPr marL="674688" indent="-260350" algn="l" defTabSz="414338">
              <a:tabLst>
                <a:tab pos="657225" algn="l"/>
                <a:tab pos="1312863" algn="l"/>
                <a:tab pos="1970088" algn="l"/>
                <a:tab pos="2627313" algn="l"/>
              </a:tabLst>
              <a:defRPr>
                <a:solidFill>
                  <a:schemeClr val="tx1"/>
                </a:solidFill>
                <a:latin typeface="Arial" charset="0"/>
              </a:defRPr>
            </a:lvl2pPr>
            <a:lvl3pPr marL="1036638" indent="-207963" algn="l" defTabSz="414338">
              <a:tabLst>
                <a:tab pos="657225" algn="l"/>
                <a:tab pos="1312863" algn="l"/>
                <a:tab pos="1970088" algn="l"/>
                <a:tab pos="2627313" algn="l"/>
              </a:tabLst>
              <a:defRPr>
                <a:solidFill>
                  <a:schemeClr val="tx1"/>
                </a:solidFill>
                <a:latin typeface="Arial" charset="0"/>
              </a:defRPr>
            </a:lvl3pPr>
            <a:lvl4pPr marL="1450975" indent="-206375" algn="l" defTabSz="414338">
              <a:tabLst>
                <a:tab pos="657225" algn="l"/>
                <a:tab pos="1312863" algn="l"/>
                <a:tab pos="1970088" algn="l"/>
                <a:tab pos="2627313" algn="l"/>
              </a:tabLst>
              <a:defRPr>
                <a:solidFill>
                  <a:schemeClr val="tx1"/>
                </a:solidFill>
                <a:latin typeface="Arial" charset="0"/>
              </a:defRPr>
            </a:lvl4pPr>
            <a:lvl5pPr marL="1866900" indent="-207963" algn="l" defTabSz="414338">
              <a:tabLst>
                <a:tab pos="657225" algn="l"/>
                <a:tab pos="1312863" algn="l"/>
                <a:tab pos="1970088" algn="l"/>
                <a:tab pos="2627313"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dirty="0" smtClean="0">
                <a:solidFill>
                  <a:srgbClr val="FF0000"/>
                </a:solidFill>
                <a:latin typeface="Purisa" charset="0"/>
              </a:rPr>
              <a:t>Each column is called an </a:t>
            </a:r>
            <a:r>
              <a:rPr lang="en-US" altLang="x-none" sz="2000" u="sng" dirty="0" smtClean="0">
                <a:solidFill>
                  <a:srgbClr val="FF0000"/>
                </a:solidFill>
                <a:latin typeface="Purisa" charset="0"/>
              </a:rPr>
              <a:t>avenue</a:t>
            </a:r>
            <a:r>
              <a:rPr lang="en-US" altLang="x-none" sz="2000" dirty="0" smtClean="0">
                <a:solidFill>
                  <a:srgbClr val="FF0000"/>
                </a:solidFill>
                <a:latin typeface="Purisa" charset="0"/>
              </a:rPr>
              <a:t>.</a:t>
            </a:r>
            <a:endParaRPr lang="en-US" altLang="x-none" sz="2000" dirty="0">
              <a:solidFill>
                <a:srgbClr val="FF0000"/>
              </a:solidFill>
              <a:latin typeface="Purisa" charset="0"/>
            </a:endParaRPr>
          </a:p>
        </p:txBody>
      </p:sp>
      <p:cxnSp>
        <p:nvCxnSpPr>
          <p:cNvPr id="822304" name="AutoShape 32"/>
          <p:cNvCxnSpPr>
            <a:cxnSpLocks noChangeShapeType="1"/>
            <a:stCxn id="822303" idx="1"/>
            <a:endCxn id="822295" idx="2"/>
          </p:cNvCxnSpPr>
          <p:nvPr/>
        </p:nvCxnSpPr>
        <p:spPr bwMode="auto">
          <a:xfrm rot="10800000">
            <a:off x="3732213" y="5184775"/>
            <a:ext cx="2489200" cy="638175"/>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2305"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2306"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2309"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982095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Corners (locations)</a:t>
            </a:r>
          </a:p>
        </p:txBody>
      </p:sp>
      <p:sp>
        <p:nvSpPr>
          <p:cNvPr id="824323"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4"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5"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6"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7"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8"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29"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0" name="Rectangle 10"/>
          <p:cNvSpPr>
            <a:spLocks noChangeArrowheads="1"/>
          </p:cNvSpPr>
          <p:nvPr/>
        </p:nvSpPr>
        <p:spPr bwMode="auto">
          <a:xfrm>
            <a:off x="3317875" y="2695575"/>
            <a:ext cx="828675" cy="830263"/>
          </a:xfrm>
          <a:prstGeom prst="rect">
            <a:avLst/>
          </a:prstGeom>
          <a:solidFill>
            <a:srgbClr val="CC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1"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2"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3"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4"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5"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6"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7"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4338"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4339"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4340"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4341"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4342"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4343"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4344"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4345"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4347"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4348"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49"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50"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4351" name="Text Box 31"/>
          <p:cNvSpPr txBox="1">
            <a:spLocks noChangeArrowheads="1"/>
          </p:cNvSpPr>
          <p:nvPr/>
        </p:nvSpPr>
        <p:spPr bwMode="auto">
          <a:xfrm>
            <a:off x="6013450" y="4143375"/>
            <a:ext cx="269557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391" rIns="81639" bIns="40820"/>
          <a:lstStyle>
            <a:lvl1pPr algn="l" defTabSz="414338">
              <a:tabLst>
                <a:tab pos="657225" algn="l"/>
                <a:tab pos="1312863" algn="l"/>
                <a:tab pos="1970088" algn="l"/>
                <a:tab pos="2627313" algn="l"/>
              </a:tabLst>
              <a:defRPr>
                <a:solidFill>
                  <a:schemeClr val="tx1"/>
                </a:solidFill>
                <a:latin typeface="Arial" charset="0"/>
              </a:defRPr>
            </a:lvl1pPr>
            <a:lvl2pPr marL="674688" indent="-260350" algn="l" defTabSz="414338">
              <a:tabLst>
                <a:tab pos="657225" algn="l"/>
                <a:tab pos="1312863" algn="l"/>
                <a:tab pos="1970088" algn="l"/>
                <a:tab pos="2627313" algn="l"/>
              </a:tabLst>
              <a:defRPr>
                <a:solidFill>
                  <a:schemeClr val="tx1"/>
                </a:solidFill>
                <a:latin typeface="Arial" charset="0"/>
              </a:defRPr>
            </a:lvl2pPr>
            <a:lvl3pPr marL="1036638" indent="-207963" algn="l" defTabSz="414338">
              <a:tabLst>
                <a:tab pos="657225" algn="l"/>
                <a:tab pos="1312863" algn="l"/>
                <a:tab pos="1970088" algn="l"/>
                <a:tab pos="2627313" algn="l"/>
              </a:tabLst>
              <a:defRPr>
                <a:solidFill>
                  <a:schemeClr val="tx1"/>
                </a:solidFill>
                <a:latin typeface="Arial" charset="0"/>
              </a:defRPr>
            </a:lvl3pPr>
            <a:lvl4pPr marL="1450975" indent="-206375" algn="l" defTabSz="414338">
              <a:tabLst>
                <a:tab pos="657225" algn="l"/>
                <a:tab pos="1312863" algn="l"/>
                <a:tab pos="1970088" algn="l"/>
                <a:tab pos="2627313" algn="l"/>
              </a:tabLst>
              <a:defRPr>
                <a:solidFill>
                  <a:schemeClr val="tx1"/>
                </a:solidFill>
                <a:latin typeface="Arial" charset="0"/>
              </a:defRPr>
            </a:lvl4pPr>
            <a:lvl5pPr marL="1866900" indent="-207963" algn="l" defTabSz="414338">
              <a:tabLst>
                <a:tab pos="657225" algn="l"/>
                <a:tab pos="1312863" algn="l"/>
                <a:tab pos="1970088" algn="l"/>
                <a:tab pos="2627313"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 pos="2627313"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a:solidFill>
                  <a:srgbClr val="FF0000"/>
                </a:solidFill>
                <a:latin typeface="Purisa" charset="0"/>
              </a:rPr>
              <a:t>The intersection of a street and an avenue is a </a:t>
            </a:r>
            <a:r>
              <a:rPr lang="en-US" altLang="x-none" u="sng">
                <a:solidFill>
                  <a:srgbClr val="FF0000"/>
                </a:solidFill>
                <a:latin typeface="Purisa" charset="0"/>
              </a:rPr>
              <a:t>corner</a:t>
            </a:r>
            <a:r>
              <a:rPr lang="en-US" altLang="x-none">
                <a:solidFill>
                  <a:srgbClr val="FF0000"/>
                </a:solidFill>
                <a:latin typeface="Purisa" charset="0"/>
              </a:rPr>
              <a:t>.</a:t>
            </a:r>
          </a:p>
        </p:txBody>
      </p:sp>
      <p:sp>
        <p:nvSpPr>
          <p:cNvPr id="824357"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cxnSp>
        <p:nvCxnSpPr>
          <p:cNvPr id="824352" name="AutoShape 32"/>
          <p:cNvCxnSpPr>
            <a:cxnSpLocks noChangeShapeType="1"/>
            <a:stCxn id="824351" idx="0"/>
            <a:endCxn id="824330" idx="3"/>
          </p:cNvCxnSpPr>
          <p:nvPr/>
        </p:nvCxnSpPr>
        <p:spPr bwMode="auto">
          <a:xfrm rot="5400000" flipH="1">
            <a:off x="5237956" y="2020094"/>
            <a:ext cx="1031875" cy="321468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4353"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4354"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9292305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Walls</a:t>
            </a:r>
          </a:p>
        </p:txBody>
      </p:sp>
      <p:sp>
        <p:nvSpPr>
          <p:cNvPr id="826371"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2"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3"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4"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5"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6"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7"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8"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79"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0"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1"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2"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3"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4"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5"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6386"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6387"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6388"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6389"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6390"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6391"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6392"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6393"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6395" name="Rectangle 27"/>
          <p:cNvSpPr>
            <a:spLocks noChangeArrowheads="1"/>
          </p:cNvSpPr>
          <p:nvPr/>
        </p:nvSpPr>
        <p:spPr bwMode="auto">
          <a:xfrm>
            <a:off x="1658938" y="1866900"/>
            <a:ext cx="4146550" cy="2487613"/>
          </a:xfrm>
          <a:prstGeom prst="rect">
            <a:avLst/>
          </a:prstGeom>
          <a:noFill/>
          <a:ln w="3672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6396" name="Line 28"/>
          <p:cNvSpPr>
            <a:spLocks noChangeShapeType="1"/>
          </p:cNvSpPr>
          <p:nvPr/>
        </p:nvSpPr>
        <p:spPr bwMode="auto">
          <a:xfrm>
            <a:off x="3317875" y="2695575"/>
            <a:ext cx="1588" cy="830263"/>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7" name="Line 29"/>
          <p:cNvSpPr>
            <a:spLocks noChangeShapeType="1"/>
          </p:cNvSpPr>
          <p:nvPr/>
        </p:nvSpPr>
        <p:spPr bwMode="auto">
          <a:xfrm>
            <a:off x="3317875" y="3525838"/>
            <a:ext cx="1658938" cy="1587"/>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8" name="Line 30"/>
          <p:cNvSpPr>
            <a:spLocks noChangeShapeType="1"/>
          </p:cNvSpPr>
          <p:nvPr/>
        </p:nvSpPr>
        <p:spPr bwMode="auto">
          <a:xfrm>
            <a:off x="1658938" y="2695575"/>
            <a:ext cx="1658937" cy="1588"/>
          </a:xfrm>
          <a:prstGeom prst="line">
            <a:avLst/>
          </a:prstGeom>
          <a:noFill/>
          <a:ln w="3672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6399" name="Text Box 31"/>
          <p:cNvSpPr txBox="1">
            <a:spLocks noChangeArrowheads="1"/>
          </p:cNvSpPr>
          <p:nvPr/>
        </p:nvSpPr>
        <p:spPr bwMode="auto">
          <a:xfrm>
            <a:off x="6635750" y="4748213"/>
            <a:ext cx="2073275" cy="966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848"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sz="2000">
                <a:solidFill>
                  <a:srgbClr val="FF0000"/>
                </a:solidFill>
                <a:latin typeface="Purisa" charset="0"/>
              </a:rPr>
              <a:t>Karel cannot move through walls.</a:t>
            </a:r>
          </a:p>
        </p:txBody>
      </p:sp>
      <p:cxnSp>
        <p:nvCxnSpPr>
          <p:cNvPr id="826400" name="AutoShape 32"/>
          <p:cNvCxnSpPr>
            <a:cxnSpLocks noChangeShapeType="1"/>
            <a:stCxn id="826399" idx="0"/>
          </p:cNvCxnSpPr>
          <p:nvPr/>
        </p:nvCxnSpPr>
        <p:spPr bwMode="auto">
          <a:xfrm rot="5400000" flipH="1">
            <a:off x="6300787" y="3376613"/>
            <a:ext cx="938213" cy="1804988"/>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6401"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6402"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6405" name="AutoShape 37"/>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8347620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dirty="0" smtClean="0"/>
              <a:t>Computing is Everywhere</a:t>
            </a:r>
            <a:endParaRPr lang="en-US" altLang="x-none" dirty="0"/>
          </a:p>
        </p:txBody>
      </p:sp>
      <p:sp>
        <p:nvSpPr>
          <p:cNvPr id="800771" name="Rectangle 3"/>
          <p:cNvSpPr>
            <a:spLocks noGrp="1" noChangeArrowheads="1"/>
          </p:cNvSpPr>
          <p:nvPr>
            <p:ph type="body" idx="1"/>
          </p:nvPr>
        </p:nvSpPr>
        <p:spPr/>
        <p:txBody>
          <a:bodyPr/>
          <a:lstStyle/>
          <a:p>
            <a:r>
              <a:rPr lang="en-US" altLang="x-none" dirty="0" smtClean="0"/>
              <a:t>&gt; 3.5B users of the internet (</a:t>
            </a:r>
            <a:r>
              <a:rPr lang="en-US" altLang="x-none" dirty="0" err="1" smtClean="0"/>
              <a:t>internetlivestats.com</a:t>
            </a:r>
            <a:r>
              <a:rPr lang="en-US" altLang="x-none" dirty="0" smtClean="0"/>
              <a:t>)</a:t>
            </a:r>
          </a:p>
          <a:p>
            <a:r>
              <a:rPr lang="en-US" altLang="x-none" dirty="0" smtClean="0"/>
              <a:t>39% owned a smartphone in 2016 (</a:t>
            </a:r>
            <a:r>
              <a:rPr lang="en-US" altLang="x-none" dirty="0" err="1" smtClean="0"/>
              <a:t>strategyanalytics.com</a:t>
            </a:r>
            <a:r>
              <a:rPr lang="en-US" altLang="x-none" dirty="0" smtClean="0"/>
              <a:t>)</a:t>
            </a:r>
          </a:p>
          <a:p>
            <a:r>
              <a:rPr lang="en-US" altLang="x-none" dirty="0" smtClean="0"/>
              <a:t>A computer recently defeated the world-champion Go player</a:t>
            </a:r>
          </a:p>
          <a:p>
            <a:r>
              <a:rPr lang="en-US" altLang="x-none" dirty="0" smtClean="0"/>
              <a:t>Machine translation has taken dramatic leaps in the past year</a:t>
            </a:r>
            <a:endParaRPr lang="en-US" altLang="x-none" dirty="0"/>
          </a:p>
        </p:txBody>
      </p:sp>
    </p:spTree>
    <p:extLst>
      <p:ext uri="{BB962C8B-B14F-4D97-AF65-F5344CB8AC3E}">
        <p14:creationId xmlns:p14="http://schemas.microsoft.com/office/powerpoint/2010/main" val="505130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8" name="Rectangle 2"/>
          <p:cNvSpPr>
            <a:spLocks noGrp="1" noChangeArrowheads="1"/>
          </p:cNvSpPr>
          <p:nvPr>
            <p:ph type="title"/>
          </p:nvPr>
        </p:nvSpPr>
        <p:spPr>
          <a:xfrm>
            <a:off x="457200" y="0"/>
            <a:ext cx="8231188" cy="1144588"/>
          </a:xfrm>
          <a:ln/>
          <a:extLst>
            <a:ext uri="{91240B29-F687-4F45-9708-019B960494DF}">
              <a14:hiddenLine xmlns:a14="http://schemas.microsoft.com/office/drawing/2010/main" w="9525">
                <a:solidFill>
                  <a:srgbClr val="000000"/>
                </a:solidFill>
                <a:round/>
                <a:headEnd/>
                <a:tailEnd/>
              </a14:hiddenLine>
            </a:ext>
          </a:extLst>
        </p:spPr>
        <p:txBody>
          <a:bodyPr lIns="0" tIns="10058" rIns="0" bIns="0"/>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x-none"/>
              <a:t>Beepers</a:t>
            </a:r>
          </a:p>
        </p:txBody>
      </p:sp>
      <p:sp>
        <p:nvSpPr>
          <p:cNvPr id="828419" name="Rectangle 3"/>
          <p:cNvSpPr>
            <a:spLocks noChangeArrowheads="1"/>
          </p:cNvSpPr>
          <p:nvPr/>
        </p:nvSpPr>
        <p:spPr bwMode="auto">
          <a:xfrm>
            <a:off x="1658938"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0" name="Rectangle 4"/>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1" name="Rectangle 5"/>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2" name="Rectangle 6"/>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3" name="Rectangle 7"/>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4" name="Rectangle 8"/>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5" name="Rectangle 9"/>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6" name="Rectangle 10"/>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7" name="Rectangle 11"/>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8" name="Rectangle 12"/>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29" name="Rectangle 13"/>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0" name="Rectangle 14"/>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1" name="Rectangle 15"/>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2"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3"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28434"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8435"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8436"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8437"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28438"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28439"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28440"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28441"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28443" name="Rectangle 27"/>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8444" name="Line 28"/>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5" name="Line 29"/>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6" name="Line 30"/>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28447" name="Text Box 31"/>
          <p:cNvSpPr txBox="1">
            <a:spLocks noChangeArrowheads="1"/>
          </p:cNvSpPr>
          <p:nvPr/>
        </p:nvSpPr>
        <p:spPr bwMode="auto">
          <a:xfrm>
            <a:off x="6427788" y="3733800"/>
            <a:ext cx="2281237"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539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8000"/>
              </a:lnSpc>
              <a:buClr>
                <a:srgbClr val="000000"/>
              </a:buClr>
              <a:buSzPct val="100000"/>
              <a:buFont typeface="Times New Roman" charset="0"/>
              <a:buNone/>
            </a:pPr>
            <a:r>
              <a:rPr lang="en-US" altLang="x-none" u="sng">
                <a:solidFill>
                  <a:srgbClr val="FF0000"/>
                </a:solidFill>
                <a:latin typeface="Purisa" charset="0"/>
              </a:rPr>
              <a:t>Beepers</a:t>
            </a:r>
            <a:r>
              <a:rPr lang="en-US" altLang="x-none">
                <a:solidFill>
                  <a:srgbClr val="FF0000"/>
                </a:solidFill>
                <a:latin typeface="Purisa" charset="0"/>
              </a:rPr>
              <a:t> mark locations in Karel's world. Karel can</a:t>
            </a:r>
            <a:br>
              <a:rPr lang="en-US" altLang="x-none">
                <a:solidFill>
                  <a:srgbClr val="FF0000"/>
                </a:solidFill>
                <a:latin typeface="Purisa" charset="0"/>
              </a:rPr>
            </a:br>
            <a:r>
              <a:rPr lang="en-US" altLang="x-none">
                <a:solidFill>
                  <a:srgbClr val="FF0000"/>
                </a:solidFill>
                <a:latin typeface="Purisa" charset="0"/>
              </a:rPr>
              <a:t>pick them up and</a:t>
            </a:r>
            <a:br>
              <a:rPr lang="en-US" altLang="x-none">
                <a:solidFill>
                  <a:srgbClr val="FF0000"/>
                </a:solidFill>
                <a:latin typeface="Purisa" charset="0"/>
              </a:rPr>
            </a:br>
            <a:r>
              <a:rPr lang="en-US" altLang="x-none">
                <a:solidFill>
                  <a:srgbClr val="FF0000"/>
                </a:solidFill>
                <a:latin typeface="Purisa" charset="0"/>
              </a:rPr>
              <a:t>put them down.</a:t>
            </a:r>
          </a:p>
        </p:txBody>
      </p:sp>
      <p:cxnSp>
        <p:nvCxnSpPr>
          <p:cNvPr id="828448" name="AutoShape 32"/>
          <p:cNvCxnSpPr>
            <a:cxnSpLocks noChangeShapeType="1"/>
            <a:stCxn id="828447" idx="0"/>
            <a:endCxn id="828452" idx="3"/>
          </p:cNvCxnSpPr>
          <p:nvPr/>
        </p:nvCxnSpPr>
        <p:spPr bwMode="auto">
          <a:xfrm rot="5400000" flipH="1">
            <a:off x="6276975" y="2441576"/>
            <a:ext cx="700087" cy="1884362"/>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828449"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28450"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963" y="3609975"/>
            <a:ext cx="581025" cy="67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28452" name="AutoShape 36"/>
          <p:cNvSpPr>
            <a:spLocks noChangeArrowheads="1"/>
          </p:cNvSpPr>
          <p:nvPr/>
        </p:nvSpPr>
        <p:spPr bwMode="auto">
          <a:xfrm>
            <a:off x="5105400" y="2743200"/>
            <a:ext cx="579438" cy="581025"/>
          </a:xfrm>
          <a:prstGeom prst="diamond">
            <a:avLst/>
          </a:prstGeom>
          <a:solidFill>
            <a:srgbClr val="FFD320"/>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13342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Karel Knows 4 Commands</a:t>
            </a:r>
            <a:endParaRPr lang="en-US" dirty="0"/>
          </a:p>
        </p:txBody>
      </p:sp>
      <p:pic>
        <p:nvPicPr>
          <p:cNvPr id="3" name="Picture 2"/>
          <p:cNvPicPr>
            <a:picLocks noChangeAspect="1"/>
          </p:cNvPicPr>
          <p:nvPr/>
        </p:nvPicPr>
        <p:blipFill>
          <a:blip r:embed="rId2"/>
          <a:stretch>
            <a:fillRect/>
          </a:stretch>
        </p:blipFill>
        <p:spPr>
          <a:xfrm>
            <a:off x="496239" y="2346404"/>
            <a:ext cx="2387600" cy="2400300"/>
          </a:xfrm>
          <a:prstGeom prst="rect">
            <a:avLst/>
          </a:prstGeom>
        </p:spPr>
      </p:pic>
      <p:sp>
        <p:nvSpPr>
          <p:cNvPr id="4" name="TextBox 3"/>
          <p:cNvSpPr txBox="1"/>
          <p:nvPr/>
        </p:nvSpPr>
        <p:spPr>
          <a:xfrm>
            <a:off x="4531893" y="1672929"/>
            <a:ext cx="1415772" cy="707886"/>
          </a:xfrm>
          <a:prstGeom prst="rect">
            <a:avLst/>
          </a:prstGeom>
          <a:noFill/>
        </p:spPr>
        <p:txBody>
          <a:bodyPr wrap="none" rtlCol="0">
            <a:spAutoFit/>
          </a:bodyPr>
          <a:lstStyle/>
          <a:p>
            <a:r>
              <a:rPr lang="en-US" sz="4000" dirty="0" smtClean="0">
                <a:latin typeface="Courier"/>
                <a:cs typeface="Courier"/>
              </a:rPr>
              <a:t>move</a:t>
            </a:r>
            <a:endParaRPr lang="en-US" sz="4000" dirty="0">
              <a:latin typeface="Courier"/>
              <a:cs typeface="Courier"/>
            </a:endParaRPr>
          </a:p>
        </p:txBody>
      </p:sp>
      <p:sp>
        <p:nvSpPr>
          <p:cNvPr id="5" name="TextBox 4"/>
          <p:cNvSpPr txBox="1"/>
          <p:nvPr/>
        </p:nvSpPr>
        <p:spPr>
          <a:xfrm>
            <a:off x="4503075" y="2550936"/>
            <a:ext cx="2646878" cy="707886"/>
          </a:xfrm>
          <a:prstGeom prst="rect">
            <a:avLst/>
          </a:prstGeom>
          <a:noFill/>
        </p:spPr>
        <p:txBody>
          <a:bodyPr wrap="none" rtlCol="0">
            <a:spAutoFit/>
          </a:bodyPr>
          <a:lstStyle/>
          <a:p>
            <a:r>
              <a:rPr lang="en-US" sz="4000" dirty="0" err="1" smtClean="0">
                <a:latin typeface="Courier"/>
                <a:cs typeface="Courier"/>
              </a:rPr>
              <a:t>turnLeft</a:t>
            </a:r>
            <a:endParaRPr lang="en-US" sz="4000" dirty="0">
              <a:latin typeface="Courier"/>
              <a:cs typeface="Courier"/>
            </a:endParaRPr>
          </a:p>
        </p:txBody>
      </p:sp>
      <p:sp>
        <p:nvSpPr>
          <p:cNvPr id="6" name="TextBox 5"/>
          <p:cNvSpPr txBox="1"/>
          <p:nvPr/>
        </p:nvSpPr>
        <p:spPr>
          <a:xfrm>
            <a:off x="4514422" y="3489411"/>
            <a:ext cx="2954655" cy="707886"/>
          </a:xfrm>
          <a:prstGeom prst="rect">
            <a:avLst/>
          </a:prstGeom>
          <a:noFill/>
        </p:spPr>
        <p:txBody>
          <a:bodyPr wrap="none" rtlCol="0">
            <a:spAutoFit/>
          </a:bodyPr>
          <a:lstStyle/>
          <a:p>
            <a:r>
              <a:rPr lang="en-US" sz="4000" dirty="0" err="1" smtClean="0">
                <a:latin typeface="Courier"/>
                <a:cs typeface="Courier"/>
              </a:rPr>
              <a:t>putBeeper</a:t>
            </a:r>
            <a:endParaRPr lang="en-US" sz="4000" dirty="0">
              <a:latin typeface="Courier"/>
              <a:cs typeface="Courier"/>
            </a:endParaRPr>
          </a:p>
        </p:txBody>
      </p:sp>
      <p:sp>
        <p:nvSpPr>
          <p:cNvPr id="7" name="TextBox 6"/>
          <p:cNvSpPr txBox="1"/>
          <p:nvPr/>
        </p:nvSpPr>
        <p:spPr>
          <a:xfrm>
            <a:off x="4525769" y="4508509"/>
            <a:ext cx="3262432" cy="707886"/>
          </a:xfrm>
          <a:prstGeom prst="rect">
            <a:avLst/>
          </a:prstGeom>
          <a:noFill/>
        </p:spPr>
        <p:txBody>
          <a:bodyPr wrap="none" rtlCol="0">
            <a:spAutoFit/>
          </a:bodyPr>
          <a:lstStyle/>
          <a:p>
            <a:r>
              <a:rPr lang="en-US" sz="4000" dirty="0" err="1" smtClean="0">
                <a:latin typeface="Courier"/>
                <a:cs typeface="Courier"/>
              </a:rPr>
              <a:t>pickBeeper</a:t>
            </a:r>
            <a:endParaRPr lang="en-US" sz="4000" dirty="0">
              <a:latin typeface="Courier"/>
              <a:cs typeface="Courier"/>
            </a:endParaRPr>
          </a:p>
        </p:txBody>
      </p:sp>
    </p:spTree>
    <p:extLst>
      <p:ext uri="{BB962C8B-B14F-4D97-AF65-F5344CB8AC3E}">
        <p14:creationId xmlns:p14="http://schemas.microsoft.com/office/powerpoint/2010/main" val="1493880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r>
              <a:rPr lang="en-US" altLang="x-none"/>
              <a:t>Karel commands: move</a:t>
            </a:r>
          </a:p>
        </p:txBody>
      </p:sp>
      <p:sp>
        <p:nvSpPr>
          <p:cNvPr id="832515" name="Rectangle 3"/>
          <p:cNvSpPr>
            <a:spLocks noGrp="1" noChangeArrowheads="1"/>
          </p:cNvSpPr>
          <p:nvPr>
            <p:ph type="body" idx="1"/>
          </p:nvPr>
        </p:nvSpPr>
        <p:spPr/>
        <p:txBody>
          <a:bodyPr/>
          <a:lstStyle/>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pPr lvl="1"/>
            <a:r>
              <a:rPr lang="en-US" altLang="x-none" dirty="0" smtClean="0">
                <a:latin typeface="Consolas" charset="0"/>
              </a:rPr>
              <a:t>move</a:t>
            </a:r>
            <a:r>
              <a:rPr lang="en-US" altLang="x-none" dirty="0" smtClean="0"/>
              <a:t> makes Karel move forward </a:t>
            </a:r>
            <a:r>
              <a:rPr lang="en-US" altLang="x-none" dirty="0"/>
              <a:t>one square in the direction </a:t>
            </a:r>
            <a:r>
              <a:rPr lang="en-US" altLang="x-none" dirty="0" smtClean="0"/>
              <a:t>it is </a:t>
            </a:r>
            <a:r>
              <a:rPr lang="en-US" altLang="x-none" dirty="0"/>
              <a:t>facing.</a:t>
            </a:r>
          </a:p>
        </p:txBody>
      </p:sp>
      <p:sp>
        <p:nvSpPr>
          <p:cNvPr id="832516" name="Rectangle 4"/>
          <p:cNvSpPr>
            <a:spLocks noChangeArrowheads="1"/>
          </p:cNvSpPr>
          <p:nvPr/>
        </p:nvSpPr>
        <p:spPr bwMode="auto">
          <a:xfrm>
            <a:off x="1685925" y="3532188"/>
            <a:ext cx="828675" cy="830262"/>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17" name="Rectangle 5"/>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18" name="Rectangle 6"/>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19" name="Rectangle 7"/>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0" name="Rectangle 8"/>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1" name="Rectangle 9"/>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2" name="Rectangle 10"/>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3" name="Rectangle 11"/>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4" name="Rectangle 12"/>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5" name="Rectangle 13"/>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6" name="Rectangle 14"/>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7" name="Rectangle 15"/>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8" name="Rectangle 16"/>
          <p:cNvSpPr>
            <a:spLocks noChangeArrowheads="1"/>
          </p:cNvSpPr>
          <p:nvPr/>
        </p:nvSpPr>
        <p:spPr bwMode="auto">
          <a:xfrm>
            <a:off x="4976813"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29" name="Rectangle 17"/>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30" name="Rectangle 18"/>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2531" name="Rectangle 19"/>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2532" name="Rectangle 20"/>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2533" name="Rectangle 21"/>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2534" name="Rectangle 22"/>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2535" name="Rectangle 23"/>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2536" name="Rectangle 24"/>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2537" name="Rectangle 25"/>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32538" name="Rectangle 26"/>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32540" name="Rectangle 28"/>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2541" name="Line 29"/>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2542" name="Line 30"/>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2543" name="Line 31"/>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2544" name="Text Box 32"/>
          <p:cNvSpPr txBox="1">
            <a:spLocks noChangeArrowheads="1"/>
          </p:cNvSpPr>
          <p:nvPr/>
        </p:nvSpPr>
        <p:spPr bwMode="auto">
          <a:xfrm>
            <a:off x="6427788" y="1658938"/>
            <a:ext cx="2489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5842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Karel Commands</a:t>
            </a:r>
          </a:p>
        </p:txBody>
      </p:sp>
      <p:sp>
        <p:nvSpPr>
          <p:cNvPr id="832545" name="Line 33"/>
          <p:cNvSpPr>
            <a:spLocks noChangeShapeType="1"/>
          </p:cNvSpPr>
          <p:nvPr/>
        </p:nvSpPr>
        <p:spPr bwMode="auto">
          <a:xfrm>
            <a:off x="6427788" y="2073275"/>
            <a:ext cx="2489200" cy="15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2547" name="Rectangle 35"/>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2550" name="Rectangle 38"/>
          <p:cNvSpPr>
            <a:spLocks noChangeArrowheads="1"/>
          </p:cNvSpPr>
          <p:nvPr/>
        </p:nvSpPr>
        <p:spPr bwMode="auto">
          <a:xfrm>
            <a:off x="1676400" y="3568700"/>
            <a:ext cx="828675" cy="7620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pic>
        <p:nvPicPr>
          <p:cNvPr id="832549"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900" y="3575050"/>
            <a:ext cx="581025" cy="679450"/>
          </a:xfrm>
          <a:prstGeom prst="rect">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32551" name="AutoShape 39"/>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Rectangle 32"/>
          <p:cNvSpPr>
            <a:spLocks noChangeArrowheads="1"/>
          </p:cNvSpPr>
          <p:nvPr/>
        </p:nvSpPr>
        <p:spPr bwMode="auto">
          <a:xfrm>
            <a:off x="6427788" y="2140966"/>
            <a:ext cx="2489200"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76022" rIns="81639" bIns="40820" anchor="ctr"/>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89000"/>
              </a:lnSpc>
              <a:buClr>
                <a:srgbClr val="000000"/>
              </a:buClr>
              <a:buSzPct val="100000"/>
              <a:buFont typeface="Times New Roman" charset="0"/>
              <a:buNone/>
            </a:pPr>
            <a:r>
              <a:rPr lang="en-US" altLang="x-none" sz="2500" b="1" dirty="0" smtClean="0">
                <a:solidFill>
                  <a:srgbClr val="000000"/>
                </a:solidFill>
                <a:latin typeface="Consolas" charset="0"/>
              </a:rPr>
              <a:t>move</a:t>
            </a: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turnLeft</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pickBeeper</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putBeeper</a:t>
            </a:r>
            <a:endParaRPr lang="en-US" altLang="x-none" sz="2500" b="1" dirty="0">
              <a:solidFill>
                <a:schemeClr val="bg1">
                  <a:lumMod val="75000"/>
                </a:schemeClr>
              </a:solidFill>
              <a:latin typeface="Consolas" charset="0"/>
            </a:endParaRPr>
          </a:p>
        </p:txBody>
      </p:sp>
    </p:spTree>
    <p:extLst>
      <p:ext uri="{BB962C8B-B14F-4D97-AF65-F5344CB8AC3E}">
        <p14:creationId xmlns:p14="http://schemas.microsoft.com/office/powerpoint/2010/main" val="504653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nodeType="clickEffect">
                                  <p:stCondLst>
                                    <p:cond delay="0"/>
                                  </p:stCondLst>
                                  <p:childTnLst>
                                    <p:animMotion origin="layout" path="M 2.5E-6 -4.67839E-6 L 0.09323 -4.67839E-6 " pathEditMode="relative" rAng="0" ptsTypes="AA">
                                      <p:cBhvr>
                                        <p:cTn id="6" dur="1000" fill="hold"/>
                                        <p:tgtEl>
                                          <p:spTgt spid="832549"/>
                                        </p:tgtEl>
                                        <p:attrNameLst>
                                          <p:attrName>ppt_x</p:attrName>
                                          <p:attrName>ppt_y</p:attrName>
                                        </p:attrNameLst>
                                      </p:cBhvr>
                                      <p:rCtr x="4653" y="0"/>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63" presetClass="path" presetSubtype="0" accel="50000" decel="50000" fill="hold" nodeType="clickEffect">
                                  <p:stCondLst>
                                    <p:cond delay="0"/>
                                  </p:stCondLst>
                                  <p:childTnLst>
                                    <p:animMotion origin="layout" path="M 0.09323 -4.67839E-6 L 0.18489 -4.67839E-6 " pathEditMode="relative" rAng="0" ptsTypes="AA">
                                      <p:cBhvr>
                                        <p:cTn id="10" dur="1000" fill="hold"/>
                                        <p:tgtEl>
                                          <p:spTgt spid="832549"/>
                                        </p:tgtEl>
                                        <p:attrNameLst>
                                          <p:attrName>ppt_x</p:attrName>
                                          <p:attrName>ppt_y</p:attrName>
                                        </p:attrNameLst>
                                      </p:cBhvr>
                                      <p:rCtr x="4583" y="0"/>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0.18489 -4.67839E-6 L 0.27656 -4.67839E-6 " pathEditMode="relative" rAng="0" ptsTypes="AA">
                                      <p:cBhvr>
                                        <p:cTn id="14" dur="1000" fill="hold"/>
                                        <p:tgtEl>
                                          <p:spTgt spid="832549"/>
                                        </p:tgtEl>
                                        <p:attrNameLst>
                                          <p:attrName>ppt_x</p:attrName>
                                          <p:attrName>ppt_y</p:attrName>
                                        </p:attrNameLst>
                                      </p:cBhvr>
                                      <p:rCtr x="4583" y="0"/>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63" presetClass="path" presetSubtype="0" accel="50000" decel="50000" fill="hold" nodeType="clickEffect">
                                  <p:stCondLst>
                                    <p:cond delay="0"/>
                                  </p:stCondLst>
                                  <p:childTnLst>
                                    <p:animMotion origin="layout" path="M 0.27656 -4.67839E-6 L 0.36823 -4.67839E-6 " pathEditMode="relative" rAng="0" ptsTypes="AA">
                                      <p:cBhvr>
                                        <p:cTn id="18" dur="1000" fill="hold"/>
                                        <p:tgtEl>
                                          <p:spTgt spid="832549"/>
                                        </p:tgtEl>
                                        <p:attrNameLst>
                                          <p:attrName>ppt_x</p:attrName>
                                          <p:attrName>ppt_y</p:attrName>
                                        </p:attrNameLst>
                                      </p:cBhvr>
                                      <p:rCtr x="45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2"/>
          <p:cNvSpPr>
            <a:spLocks noGrp="1" noChangeArrowheads="1"/>
          </p:cNvSpPr>
          <p:nvPr>
            <p:ph type="title"/>
          </p:nvPr>
        </p:nvSpPr>
        <p:spPr/>
        <p:txBody>
          <a:bodyPr/>
          <a:lstStyle/>
          <a:p>
            <a:r>
              <a:rPr lang="en-US" altLang="x-none"/>
              <a:t>Commands: turnLeft</a:t>
            </a:r>
          </a:p>
        </p:txBody>
      </p:sp>
      <p:sp>
        <p:nvSpPr>
          <p:cNvPr id="833539" name="Rectangle 3"/>
          <p:cNvSpPr>
            <a:spLocks noGrp="1" noChangeArrowheads="1"/>
          </p:cNvSpPr>
          <p:nvPr>
            <p:ph type="body" idx="1"/>
          </p:nvPr>
        </p:nvSpPr>
        <p:spPr/>
        <p:txBody>
          <a:bodyPr/>
          <a:lstStyle/>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pPr lvl="1"/>
            <a:r>
              <a:rPr lang="en-US" altLang="x-none" dirty="0" err="1" smtClean="0">
                <a:latin typeface="Consolas" charset="0"/>
              </a:rPr>
              <a:t>turnLeft</a:t>
            </a:r>
            <a:r>
              <a:rPr lang="en-US" altLang="x-none" dirty="0" smtClean="0"/>
              <a:t> makes </a:t>
            </a:r>
            <a:r>
              <a:rPr lang="en-US" altLang="x-none" dirty="0"/>
              <a:t>Karel </a:t>
            </a:r>
            <a:r>
              <a:rPr lang="en-US" altLang="x-none" dirty="0" smtClean="0"/>
              <a:t>rotate </a:t>
            </a:r>
            <a:r>
              <a:rPr lang="en-US" altLang="x-none" dirty="0"/>
              <a:t>90° counter-clockwise.</a:t>
            </a:r>
          </a:p>
          <a:p>
            <a:pPr lvl="1"/>
            <a:r>
              <a:rPr lang="en-US" altLang="x-none" dirty="0"/>
              <a:t>There is no </a:t>
            </a:r>
            <a:r>
              <a:rPr lang="en-US" altLang="x-none" dirty="0" err="1">
                <a:latin typeface="Consolas" charset="0"/>
              </a:rPr>
              <a:t>turnRight</a:t>
            </a:r>
            <a:r>
              <a:rPr lang="en-US" altLang="x-none" dirty="0"/>
              <a:t> command.  </a:t>
            </a:r>
            <a:r>
              <a:rPr lang="en-US" altLang="x-none" dirty="0">
                <a:solidFill>
                  <a:schemeClr val="bg2"/>
                </a:solidFill>
              </a:rPr>
              <a:t>(Why not?)</a:t>
            </a:r>
          </a:p>
        </p:txBody>
      </p:sp>
      <p:sp>
        <p:nvSpPr>
          <p:cNvPr id="833540" name="Rectangle 4"/>
          <p:cNvSpPr>
            <a:spLocks noChangeArrowheads="1"/>
          </p:cNvSpPr>
          <p:nvPr/>
        </p:nvSpPr>
        <p:spPr bwMode="auto">
          <a:xfrm>
            <a:off x="1685925" y="3532188"/>
            <a:ext cx="828675" cy="830262"/>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1" name="Rectangle 5"/>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2" name="Rectangle 6"/>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3" name="Rectangle 7"/>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4" name="Rectangle 8"/>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5" name="Rectangle 9"/>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6" name="Rectangle 10"/>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7" name="Rectangle 11"/>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8" name="Rectangle 12"/>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49" name="Rectangle 13"/>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50" name="Rectangle 14"/>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51" name="Rectangle 15"/>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53" name="Rectangle 17"/>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54" name="Rectangle 18"/>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55" name="Rectangle 19"/>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3556" name="Rectangle 20"/>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3557" name="Rectangle 21"/>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3558" name="Rectangle 22"/>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3559" name="Rectangle 23"/>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3560" name="Rectangle 24"/>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3561" name="Rectangle 25"/>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33562" name="Rectangle 26"/>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33564" name="Rectangle 28"/>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3565" name="Line 29"/>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3566" name="Line 30"/>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3567" name="Line 31"/>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3568" name="Text Box 32"/>
          <p:cNvSpPr txBox="1">
            <a:spLocks noChangeArrowheads="1"/>
          </p:cNvSpPr>
          <p:nvPr/>
        </p:nvSpPr>
        <p:spPr bwMode="auto">
          <a:xfrm>
            <a:off x="6427788" y="1658938"/>
            <a:ext cx="2489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5842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Karel Commands</a:t>
            </a:r>
          </a:p>
        </p:txBody>
      </p:sp>
      <p:sp>
        <p:nvSpPr>
          <p:cNvPr id="833569" name="Line 33"/>
          <p:cNvSpPr>
            <a:spLocks noChangeShapeType="1"/>
          </p:cNvSpPr>
          <p:nvPr/>
        </p:nvSpPr>
        <p:spPr bwMode="auto">
          <a:xfrm>
            <a:off x="6427788" y="2073275"/>
            <a:ext cx="2489200" cy="15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3571" name="Rectangle 35"/>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3573" name="Rectangle 37"/>
          <p:cNvSpPr>
            <a:spLocks noChangeArrowheads="1"/>
          </p:cNvSpPr>
          <p:nvPr/>
        </p:nvSpPr>
        <p:spPr bwMode="auto">
          <a:xfrm>
            <a:off x="1676400" y="3568700"/>
            <a:ext cx="828675" cy="7620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3575" name="AutoShape 39"/>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33574" name="Picture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581400"/>
            <a:ext cx="581025" cy="679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33577" name="Rectangle 41"/>
          <p:cNvSpPr>
            <a:spLocks noChangeArrowheads="1"/>
          </p:cNvSpPr>
          <p:nvPr/>
        </p:nvSpPr>
        <p:spPr bwMode="auto">
          <a:xfrm>
            <a:off x="4973638" y="3524250"/>
            <a:ext cx="830262"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39" name="Rectangle 32"/>
          <p:cNvSpPr>
            <a:spLocks noChangeArrowheads="1"/>
          </p:cNvSpPr>
          <p:nvPr/>
        </p:nvSpPr>
        <p:spPr bwMode="auto">
          <a:xfrm>
            <a:off x="6427788" y="2140966"/>
            <a:ext cx="2489200"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76022" rIns="81639" bIns="40820" anchor="ctr"/>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89000"/>
              </a:lnSpc>
              <a:buClr>
                <a:srgbClr val="000000"/>
              </a:buClr>
              <a:buSzPct val="100000"/>
              <a:buFont typeface="Times New Roman" charset="0"/>
              <a:buNone/>
            </a:pPr>
            <a:r>
              <a:rPr lang="en-US" altLang="x-none" sz="2500" b="1" dirty="0" smtClean="0">
                <a:solidFill>
                  <a:schemeClr val="bg1">
                    <a:lumMod val="75000"/>
                  </a:schemeClr>
                </a:solidFill>
                <a:latin typeface="Consolas" charset="0"/>
              </a:rPr>
              <a:t>move</a:t>
            </a:r>
          </a:p>
          <a:p>
            <a:pPr algn="ctr" hangingPunct="0">
              <a:lnSpc>
                <a:spcPct val="89000"/>
              </a:lnSpc>
              <a:buClr>
                <a:srgbClr val="000000"/>
              </a:buClr>
              <a:buSzPct val="100000"/>
              <a:buFont typeface="Times New Roman" charset="0"/>
              <a:buNone/>
            </a:pPr>
            <a:r>
              <a:rPr lang="en-US" altLang="x-none" sz="2500" b="1" dirty="0" err="1" smtClean="0">
                <a:solidFill>
                  <a:srgbClr val="000000"/>
                </a:solidFill>
                <a:latin typeface="Consolas" charset="0"/>
              </a:rPr>
              <a:t>turnLeft</a:t>
            </a:r>
            <a:endParaRPr lang="en-US" altLang="x-none" sz="2500" b="1" dirty="0" smtClean="0">
              <a:solidFill>
                <a:srgbClr val="000000"/>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pickBeeper</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putBeeper</a:t>
            </a:r>
            <a:endParaRPr lang="en-US" altLang="x-none" sz="2500" b="1" dirty="0">
              <a:solidFill>
                <a:schemeClr val="bg1">
                  <a:lumMod val="75000"/>
                </a:schemeClr>
              </a:solidFill>
              <a:latin typeface="Consolas" charset="0"/>
            </a:endParaRPr>
          </a:p>
        </p:txBody>
      </p:sp>
    </p:spTree>
    <p:extLst>
      <p:ext uri="{BB962C8B-B14F-4D97-AF65-F5344CB8AC3E}">
        <p14:creationId xmlns:p14="http://schemas.microsoft.com/office/powerpoint/2010/main" val="1303645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nodeType="clickEffect">
                                  <p:stCondLst>
                                    <p:cond delay="0"/>
                                  </p:stCondLst>
                                  <p:childTnLst>
                                    <p:animRot by="-5400000">
                                      <p:cBhvr>
                                        <p:cTn id="6" dur="1000" fill="hold"/>
                                        <p:tgtEl>
                                          <p:spTgt spid="833574"/>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mph" presetSubtype="0" fill="hold" nodeType="clickEffect">
                                  <p:stCondLst>
                                    <p:cond delay="0"/>
                                  </p:stCondLst>
                                  <p:childTnLst>
                                    <p:animRot by="-5400000">
                                      <p:cBhvr>
                                        <p:cTn id="10" dur="1000" fill="hold"/>
                                        <p:tgtEl>
                                          <p:spTgt spid="833574"/>
                                        </p:tgtEl>
                                        <p:attrNameLst>
                                          <p:attrName>r</p:attrName>
                                        </p:attrNameLst>
                                      </p:cBhvr>
                                    </p:animRo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mph" presetSubtype="0" fill="hold" nodeType="clickEffect">
                                  <p:stCondLst>
                                    <p:cond delay="0"/>
                                  </p:stCondLst>
                                  <p:childTnLst>
                                    <p:animRot by="-5400000">
                                      <p:cBhvr>
                                        <p:cTn id="14" dur="1000" fill="hold"/>
                                        <p:tgtEl>
                                          <p:spTgt spid="833574"/>
                                        </p:tgtEl>
                                        <p:attrNameLst>
                                          <p:attrName>r</p:attrName>
                                        </p:attrNameLst>
                                      </p:cBhvr>
                                    </p:animRo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mph" presetSubtype="0" fill="hold" nodeType="clickEffect">
                                  <p:stCondLst>
                                    <p:cond delay="0"/>
                                  </p:stCondLst>
                                  <p:childTnLst>
                                    <p:animRot by="-5400000">
                                      <p:cBhvr>
                                        <p:cTn id="18" dur="1000" fill="hold"/>
                                        <p:tgtEl>
                                          <p:spTgt spid="833574"/>
                                        </p:tgtEl>
                                        <p:attrNameLst>
                                          <p:attrName>r</p:attrName>
                                        </p:attrNameLst>
                                      </p:cBhvr>
                                    </p:animRo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mph" presetSubtype="0" fill="hold" nodeType="clickEffect">
                                  <p:stCondLst>
                                    <p:cond delay="0"/>
                                  </p:stCondLst>
                                  <p:childTnLst>
                                    <p:animRot by="-5400000">
                                      <p:cBhvr>
                                        <p:cTn id="22" dur="1000" fill="hold"/>
                                        <p:tgtEl>
                                          <p:spTgt spid="833574"/>
                                        </p:tgtEl>
                                        <p:attrNameLst>
                                          <p:attrName>r</p:attrName>
                                        </p:attrNameLst>
                                      </p:cBhvr>
                                    </p:animRot>
                                  </p:childTnLst>
                                </p:cTn>
                              </p:par>
                            </p:childTnLst>
                          </p:cTn>
                        </p:par>
                      </p:childTnLst>
                    </p:cTn>
                  </p:par>
                  <p:par>
                    <p:cTn id="23" fill="hold" nodeType="clickPar">
                      <p:stCondLst>
                        <p:cond delay="indefinite"/>
                      </p:stCondLst>
                      <p:childTnLst>
                        <p:par>
                          <p:cTn id="24" fill="hold" nodeType="withGroup">
                            <p:stCondLst>
                              <p:cond delay="0"/>
                            </p:stCondLst>
                            <p:childTnLst>
                              <p:par>
                                <p:cTn id="25" presetID="64" presetClass="path" presetSubtype="0" accel="50000" decel="50000" fill="hold" nodeType="clickEffect">
                                  <p:stCondLst>
                                    <p:cond delay="0"/>
                                  </p:stCondLst>
                                  <p:childTnLst>
                                    <p:animMotion origin="layout" path="M -4.16667E-6 -4.67839E-6 L -4.16667E-6 -0.12725 " pathEditMode="relative" rAng="0" ptsTypes="AA">
                                      <p:cBhvr>
                                        <p:cTn id="26" dur="2000" fill="hold"/>
                                        <p:tgtEl>
                                          <p:spTgt spid="833574"/>
                                        </p:tgtEl>
                                        <p:attrNameLst>
                                          <p:attrName>ppt_x</p:attrName>
                                          <p:attrName>ppt_y</p:attrName>
                                        </p:attrNameLst>
                                      </p:cBhvr>
                                      <p:rCtr x="0" y="-6363"/>
                                    </p:animMotion>
                                  </p:childTnLst>
                                </p:cTn>
                              </p:par>
                              <p:par>
                                <p:cTn id="27" presetID="10" presetClass="entr" presetSubtype="0" fill="hold" grpId="0" nodeType="withEffect">
                                  <p:stCondLst>
                                    <p:cond delay="0"/>
                                  </p:stCondLst>
                                  <p:childTnLst>
                                    <p:set>
                                      <p:cBhvr>
                                        <p:cTn id="28" dur="1" fill="hold">
                                          <p:stCondLst>
                                            <p:cond delay="0"/>
                                          </p:stCondLst>
                                        </p:cTn>
                                        <p:tgtEl>
                                          <p:spTgt spid="833577"/>
                                        </p:tgtEl>
                                        <p:attrNameLst>
                                          <p:attrName>style.visibility</p:attrName>
                                        </p:attrNameLst>
                                      </p:cBhvr>
                                      <p:to>
                                        <p:strVal val="visible"/>
                                      </p:to>
                                    </p:set>
                                    <p:animEffect transition="in" filter="fade">
                                      <p:cBhvr>
                                        <p:cTn id="29" dur="2000"/>
                                        <p:tgtEl>
                                          <p:spTgt spid="833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p:txBody>
          <a:bodyPr/>
          <a:lstStyle/>
          <a:p>
            <a:r>
              <a:rPr lang="en-US" altLang="x-none"/>
              <a:t>Commands: pickBeeper</a:t>
            </a:r>
          </a:p>
        </p:txBody>
      </p:sp>
      <p:sp>
        <p:nvSpPr>
          <p:cNvPr id="835587" name="Rectangle 3"/>
          <p:cNvSpPr>
            <a:spLocks noGrp="1" noChangeArrowheads="1"/>
          </p:cNvSpPr>
          <p:nvPr>
            <p:ph type="body" idx="1"/>
          </p:nvPr>
        </p:nvSpPr>
        <p:spPr/>
        <p:txBody>
          <a:bodyPr/>
          <a:lstStyle/>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pPr lvl="1"/>
            <a:r>
              <a:rPr lang="en-US" altLang="x-none" dirty="0" err="1" smtClean="0">
                <a:latin typeface="Consolas" charset="0"/>
              </a:rPr>
              <a:t>pickBeeper</a:t>
            </a:r>
            <a:r>
              <a:rPr lang="en-US" altLang="x-none" dirty="0" smtClean="0"/>
              <a:t> makes Karel pick up the beeper at the current corner.  Karel </a:t>
            </a:r>
            <a:r>
              <a:rPr lang="en-US" altLang="x-none" dirty="0"/>
              <a:t>can hold multiple beepers at a time in </a:t>
            </a:r>
            <a:r>
              <a:rPr lang="en-US" altLang="x-none" dirty="0" smtClean="0"/>
              <a:t>its "beeper </a:t>
            </a:r>
            <a:r>
              <a:rPr lang="en-US" altLang="x-none" dirty="0"/>
              <a:t>bag".</a:t>
            </a:r>
          </a:p>
        </p:txBody>
      </p:sp>
      <p:sp>
        <p:nvSpPr>
          <p:cNvPr id="835588" name="Rectangle 4"/>
          <p:cNvSpPr>
            <a:spLocks noChangeArrowheads="1"/>
          </p:cNvSpPr>
          <p:nvPr/>
        </p:nvSpPr>
        <p:spPr bwMode="auto">
          <a:xfrm>
            <a:off x="1685925" y="3532188"/>
            <a:ext cx="828675" cy="830262"/>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89" name="Rectangle 5"/>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0" name="Rectangle 6"/>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1" name="Rectangle 7"/>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2" name="Rectangle 8"/>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3" name="Rectangle 9"/>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4" name="Rectangle 10"/>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5" name="Rectangle 11"/>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6" name="Rectangle 12"/>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7" name="Rectangle 13"/>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8" name="Rectangle 14"/>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599" name="Rectangle 15"/>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600"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601"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602"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5603"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5604"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5605"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5606"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5607"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5608"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35609"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35610" name="Rectangle 26"/>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5611" name="Line 27"/>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5612" name="Line 28"/>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5613" name="Line 29"/>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5614" name="Text Box 30"/>
          <p:cNvSpPr txBox="1">
            <a:spLocks noChangeArrowheads="1"/>
          </p:cNvSpPr>
          <p:nvPr/>
        </p:nvSpPr>
        <p:spPr bwMode="auto">
          <a:xfrm>
            <a:off x="6427788" y="1658938"/>
            <a:ext cx="2489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5842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Karel Commands</a:t>
            </a:r>
          </a:p>
        </p:txBody>
      </p:sp>
      <p:sp>
        <p:nvSpPr>
          <p:cNvPr id="835615" name="Line 31"/>
          <p:cNvSpPr>
            <a:spLocks noChangeShapeType="1"/>
          </p:cNvSpPr>
          <p:nvPr/>
        </p:nvSpPr>
        <p:spPr bwMode="auto">
          <a:xfrm>
            <a:off x="6427788" y="2073275"/>
            <a:ext cx="2489200" cy="15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5617"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5618" name="Rectangle 34"/>
          <p:cNvSpPr>
            <a:spLocks noChangeArrowheads="1"/>
          </p:cNvSpPr>
          <p:nvPr/>
        </p:nvSpPr>
        <p:spPr bwMode="auto">
          <a:xfrm>
            <a:off x="1676400" y="3568700"/>
            <a:ext cx="828675" cy="7620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5619" name="AutoShape 35"/>
          <p:cNvSpPr>
            <a:spLocks noChangeArrowheads="1"/>
          </p:cNvSpPr>
          <p:nvPr/>
        </p:nvSpPr>
        <p:spPr bwMode="auto">
          <a:xfrm>
            <a:off x="51403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35620"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550" y="2743200"/>
            <a:ext cx="679450"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35621" name="Rectangle 37"/>
          <p:cNvSpPr>
            <a:spLocks noChangeArrowheads="1"/>
          </p:cNvSpPr>
          <p:nvPr/>
        </p:nvSpPr>
        <p:spPr bwMode="auto">
          <a:xfrm>
            <a:off x="4953000" y="3517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38" name="Rectangle 32"/>
          <p:cNvSpPr>
            <a:spLocks noChangeArrowheads="1"/>
          </p:cNvSpPr>
          <p:nvPr/>
        </p:nvSpPr>
        <p:spPr bwMode="auto">
          <a:xfrm>
            <a:off x="6427788" y="2140966"/>
            <a:ext cx="2489200"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76022" rIns="81639" bIns="40820" anchor="ctr"/>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89000"/>
              </a:lnSpc>
              <a:buClr>
                <a:srgbClr val="000000"/>
              </a:buClr>
              <a:buSzPct val="100000"/>
              <a:buFont typeface="Times New Roman" charset="0"/>
              <a:buNone/>
            </a:pPr>
            <a:r>
              <a:rPr lang="en-US" altLang="x-none" sz="2500" b="1" dirty="0" smtClean="0">
                <a:solidFill>
                  <a:schemeClr val="bg1">
                    <a:lumMod val="75000"/>
                  </a:schemeClr>
                </a:solidFill>
                <a:latin typeface="Consolas" charset="0"/>
              </a:rPr>
              <a:t>move</a:t>
            </a: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turnLeft</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rgbClr val="000000"/>
                </a:solidFill>
                <a:latin typeface="Consolas" charset="0"/>
              </a:rPr>
              <a:t>pickBeeper</a:t>
            </a:r>
            <a:endParaRPr lang="en-US" altLang="x-none" sz="2500" b="1" dirty="0" smtClean="0">
              <a:solidFill>
                <a:srgbClr val="000000"/>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putBeeper</a:t>
            </a:r>
            <a:endParaRPr lang="en-US" altLang="x-none" sz="2500" b="1" dirty="0">
              <a:solidFill>
                <a:schemeClr val="bg1">
                  <a:lumMod val="75000"/>
                </a:schemeClr>
              </a:solidFill>
              <a:latin typeface="Consolas" charset="0"/>
            </a:endParaRPr>
          </a:p>
        </p:txBody>
      </p:sp>
    </p:spTree>
    <p:extLst>
      <p:ext uri="{BB962C8B-B14F-4D97-AF65-F5344CB8AC3E}">
        <p14:creationId xmlns:p14="http://schemas.microsoft.com/office/powerpoint/2010/main" val="17478023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xit" presetSubtype="0" fill="hold" grpId="0" nodeType="clickEffect">
                                  <p:stCondLst>
                                    <p:cond delay="0"/>
                                  </p:stCondLst>
                                  <p:childTnLst>
                                    <p:anim calcmode="lin" valueType="num">
                                      <p:cBhvr>
                                        <p:cTn id="6" dur="2000"/>
                                        <p:tgtEl>
                                          <p:spTgt spid="835619"/>
                                        </p:tgtEl>
                                        <p:attrNameLst>
                                          <p:attrName>ppt_w</p:attrName>
                                        </p:attrNameLst>
                                      </p:cBhvr>
                                      <p:tavLst>
                                        <p:tav tm="0">
                                          <p:val>
                                            <p:strVal val="ppt_w"/>
                                          </p:val>
                                        </p:tav>
                                        <p:tav tm="100000">
                                          <p:val>
                                            <p:fltVal val="0"/>
                                          </p:val>
                                        </p:tav>
                                      </p:tavLst>
                                    </p:anim>
                                    <p:anim calcmode="lin" valueType="num">
                                      <p:cBhvr>
                                        <p:cTn id="7" dur="2000"/>
                                        <p:tgtEl>
                                          <p:spTgt spid="835619"/>
                                        </p:tgtEl>
                                        <p:attrNameLst>
                                          <p:attrName>ppt_h</p:attrName>
                                        </p:attrNameLst>
                                      </p:cBhvr>
                                      <p:tavLst>
                                        <p:tav tm="0">
                                          <p:val>
                                            <p:strVal val="ppt_h"/>
                                          </p:val>
                                        </p:tav>
                                        <p:tav tm="100000">
                                          <p:val>
                                            <p:fltVal val="0"/>
                                          </p:val>
                                        </p:tav>
                                      </p:tavLst>
                                    </p:anim>
                                    <p:animEffect transition="out" filter="fade">
                                      <p:cBhvr>
                                        <p:cTn id="8" dur="2000"/>
                                        <p:tgtEl>
                                          <p:spTgt spid="835619"/>
                                        </p:tgtEl>
                                      </p:cBhvr>
                                    </p:animEffect>
                                    <p:set>
                                      <p:cBhvr>
                                        <p:cTn id="9" dur="1" fill="hold">
                                          <p:stCondLst>
                                            <p:cond delay="1999"/>
                                          </p:stCondLst>
                                        </p:cTn>
                                        <p:tgtEl>
                                          <p:spTgt spid="8356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6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p:txBody>
          <a:bodyPr/>
          <a:lstStyle/>
          <a:p>
            <a:r>
              <a:rPr lang="en-US" altLang="x-none"/>
              <a:t>Commands: putBeeper</a:t>
            </a:r>
          </a:p>
        </p:txBody>
      </p:sp>
      <p:sp>
        <p:nvSpPr>
          <p:cNvPr id="834563" name="Rectangle 3"/>
          <p:cNvSpPr>
            <a:spLocks noGrp="1" noChangeArrowheads="1"/>
          </p:cNvSpPr>
          <p:nvPr>
            <p:ph type="body" idx="1"/>
          </p:nvPr>
        </p:nvSpPr>
        <p:spPr/>
        <p:txBody>
          <a:bodyPr/>
          <a:lstStyle/>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endParaRPr lang="en-US" altLang="x-none" dirty="0"/>
          </a:p>
          <a:p>
            <a:pPr lvl="1"/>
            <a:r>
              <a:rPr lang="en-US" altLang="x-none" dirty="0" err="1" smtClean="0">
                <a:latin typeface="Consolas" charset="0"/>
              </a:rPr>
              <a:t>putBeeper</a:t>
            </a:r>
            <a:r>
              <a:rPr lang="en-US" altLang="x-none" dirty="0" smtClean="0"/>
              <a:t> makes Karel put a </a:t>
            </a:r>
            <a:r>
              <a:rPr lang="en-US" altLang="x-none" dirty="0"/>
              <a:t>beeper down </a:t>
            </a:r>
            <a:r>
              <a:rPr lang="en-US" altLang="x-none" dirty="0" smtClean="0"/>
              <a:t>at its current </a:t>
            </a:r>
            <a:r>
              <a:rPr lang="en-US" altLang="x-none" dirty="0"/>
              <a:t>location.</a:t>
            </a:r>
          </a:p>
          <a:p>
            <a:pPr lvl="2"/>
            <a:r>
              <a:rPr lang="en-US" altLang="x-none" dirty="0" err="1">
                <a:latin typeface="Consolas" charset="0"/>
              </a:rPr>
              <a:t>pickBeeper</a:t>
            </a:r>
            <a:r>
              <a:rPr lang="en-US" altLang="x-none" dirty="0"/>
              <a:t> and </a:t>
            </a:r>
            <a:r>
              <a:rPr lang="en-US" altLang="x-none" dirty="0" err="1">
                <a:latin typeface="Consolas" charset="0"/>
              </a:rPr>
              <a:t>putBeeper</a:t>
            </a:r>
            <a:r>
              <a:rPr lang="en-US" altLang="x-none" dirty="0"/>
              <a:t> are used to move beepers around.</a:t>
            </a:r>
          </a:p>
        </p:txBody>
      </p:sp>
      <p:sp>
        <p:nvSpPr>
          <p:cNvPr id="834564" name="Rectangle 4"/>
          <p:cNvSpPr>
            <a:spLocks noChangeArrowheads="1"/>
          </p:cNvSpPr>
          <p:nvPr/>
        </p:nvSpPr>
        <p:spPr bwMode="auto">
          <a:xfrm>
            <a:off x="1685925" y="3532188"/>
            <a:ext cx="828675" cy="830262"/>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65" name="Rectangle 5"/>
          <p:cNvSpPr>
            <a:spLocks noChangeArrowheads="1"/>
          </p:cNvSpPr>
          <p:nvPr/>
        </p:nvSpPr>
        <p:spPr bwMode="auto">
          <a:xfrm>
            <a:off x="1658938"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66" name="Rectangle 6"/>
          <p:cNvSpPr>
            <a:spLocks noChangeArrowheads="1"/>
          </p:cNvSpPr>
          <p:nvPr/>
        </p:nvSpPr>
        <p:spPr bwMode="auto">
          <a:xfrm>
            <a:off x="1658938"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67" name="Rectangle 7"/>
          <p:cNvSpPr>
            <a:spLocks noChangeArrowheads="1"/>
          </p:cNvSpPr>
          <p:nvPr/>
        </p:nvSpPr>
        <p:spPr bwMode="auto">
          <a:xfrm>
            <a:off x="2487613" y="3525838"/>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68" name="Rectangle 8"/>
          <p:cNvSpPr>
            <a:spLocks noChangeArrowheads="1"/>
          </p:cNvSpPr>
          <p:nvPr/>
        </p:nvSpPr>
        <p:spPr bwMode="auto">
          <a:xfrm>
            <a:off x="2487613" y="2695575"/>
            <a:ext cx="830262"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69" name="Rectangle 9"/>
          <p:cNvSpPr>
            <a:spLocks noChangeArrowheads="1"/>
          </p:cNvSpPr>
          <p:nvPr/>
        </p:nvSpPr>
        <p:spPr bwMode="auto">
          <a:xfrm>
            <a:off x="2487613" y="1866900"/>
            <a:ext cx="830262"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0" name="Rectangle 10"/>
          <p:cNvSpPr>
            <a:spLocks noChangeArrowheads="1"/>
          </p:cNvSpPr>
          <p:nvPr/>
        </p:nvSpPr>
        <p:spPr bwMode="auto">
          <a:xfrm>
            <a:off x="3317875" y="3525838"/>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1" name="Rectangle 11"/>
          <p:cNvSpPr>
            <a:spLocks noChangeArrowheads="1"/>
          </p:cNvSpPr>
          <p:nvPr/>
        </p:nvSpPr>
        <p:spPr bwMode="auto">
          <a:xfrm>
            <a:off x="3317875"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2" name="Rectangle 12"/>
          <p:cNvSpPr>
            <a:spLocks noChangeArrowheads="1"/>
          </p:cNvSpPr>
          <p:nvPr/>
        </p:nvSpPr>
        <p:spPr bwMode="auto">
          <a:xfrm>
            <a:off x="3317875"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3" name="Rectangle 13"/>
          <p:cNvSpPr>
            <a:spLocks noChangeArrowheads="1"/>
          </p:cNvSpPr>
          <p:nvPr/>
        </p:nvSpPr>
        <p:spPr bwMode="auto">
          <a:xfrm>
            <a:off x="4146550" y="3525838"/>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4" name="Rectangle 14"/>
          <p:cNvSpPr>
            <a:spLocks noChangeArrowheads="1"/>
          </p:cNvSpPr>
          <p:nvPr/>
        </p:nvSpPr>
        <p:spPr bwMode="auto">
          <a:xfrm>
            <a:off x="4146550" y="2695575"/>
            <a:ext cx="830263"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5" name="Rectangle 15"/>
          <p:cNvSpPr>
            <a:spLocks noChangeArrowheads="1"/>
          </p:cNvSpPr>
          <p:nvPr/>
        </p:nvSpPr>
        <p:spPr bwMode="auto">
          <a:xfrm>
            <a:off x="4146550" y="1866900"/>
            <a:ext cx="830263"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6" name="Rectangle 16"/>
          <p:cNvSpPr>
            <a:spLocks noChangeArrowheads="1"/>
          </p:cNvSpPr>
          <p:nvPr/>
        </p:nvSpPr>
        <p:spPr bwMode="auto">
          <a:xfrm>
            <a:off x="4976813" y="2695575"/>
            <a:ext cx="828675" cy="83026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7" name="Rectangle 17"/>
          <p:cNvSpPr>
            <a:spLocks noChangeArrowheads="1"/>
          </p:cNvSpPr>
          <p:nvPr/>
        </p:nvSpPr>
        <p:spPr bwMode="auto">
          <a:xfrm>
            <a:off x="4976813" y="1866900"/>
            <a:ext cx="828675" cy="828675"/>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78" name="Rectangle 18"/>
          <p:cNvSpPr>
            <a:spLocks noChangeArrowheads="1"/>
          </p:cNvSpPr>
          <p:nvPr/>
        </p:nvSpPr>
        <p:spPr bwMode="auto">
          <a:xfrm>
            <a:off x="828675" y="3525838"/>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4579" name="Rectangle 19"/>
          <p:cNvSpPr>
            <a:spLocks noChangeArrowheads="1"/>
          </p:cNvSpPr>
          <p:nvPr/>
        </p:nvSpPr>
        <p:spPr bwMode="auto">
          <a:xfrm>
            <a:off x="828675" y="2695575"/>
            <a:ext cx="830263"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4580" name="Rectangle 20"/>
          <p:cNvSpPr>
            <a:spLocks noChangeArrowheads="1"/>
          </p:cNvSpPr>
          <p:nvPr/>
        </p:nvSpPr>
        <p:spPr bwMode="auto">
          <a:xfrm>
            <a:off x="828675" y="1866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4581" name="Rectangle 21"/>
          <p:cNvSpPr>
            <a:spLocks noChangeArrowheads="1"/>
          </p:cNvSpPr>
          <p:nvPr/>
        </p:nvSpPr>
        <p:spPr bwMode="auto">
          <a:xfrm>
            <a:off x="1658938"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1</a:t>
            </a:r>
          </a:p>
        </p:txBody>
      </p:sp>
      <p:sp>
        <p:nvSpPr>
          <p:cNvPr id="834582" name="Rectangle 22"/>
          <p:cNvSpPr>
            <a:spLocks noChangeArrowheads="1"/>
          </p:cNvSpPr>
          <p:nvPr/>
        </p:nvSpPr>
        <p:spPr bwMode="auto">
          <a:xfrm>
            <a:off x="2487613" y="4354513"/>
            <a:ext cx="830262"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2</a:t>
            </a:r>
          </a:p>
        </p:txBody>
      </p:sp>
      <p:sp>
        <p:nvSpPr>
          <p:cNvPr id="834583" name="Rectangle 23"/>
          <p:cNvSpPr>
            <a:spLocks noChangeArrowheads="1"/>
          </p:cNvSpPr>
          <p:nvPr/>
        </p:nvSpPr>
        <p:spPr bwMode="auto">
          <a:xfrm>
            <a:off x="3317875"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3</a:t>
            </a:r>
          </a:p>
        </p:txBody>
      </p:sp>
      <p:sp>
        <p:nvSpPr>
          <p:cNvPr id="834584" name="Rectangle 24"/>
          <p:cNvSpPr>
            <a:spLocks noChangeArrowheads="1"/>
          </p:cNvSpPr>
          <p:nvPr/>
        </p:nvSpPr>
        <p:spPr bwMode="auto">
          <a:xfrm>
            <a:off x="4146550" y="4354513"/>
            <a:ext cx="830263"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4</a:t>
            </a:r>
          </a:p>
        </p:txBody>
      </p:sp>
      <p:sp>
        <p:nvSpPr>
          <p:cNvPr id="834585" name="Rectangle 25"/>
          <p:cNvSpPr>
            <a:spLocks noChangeArrowheads="1"/>
          </p:cNvSpPr>
          <p:nvPr/>
        </p:nvSpPr>
        <p:spPr bwMode="auto">
          <a:xfrm>
            <a:off x="4976813" y="4354513"/>
            <a:ext cx="828675" cy="83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58421"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5</a:t>
            </a:r>
          </a:p>
        </p:txBody>
      </p:sp>
      <p:sp>
        <p:nvSpPr>
          <p:cNvPr id="834586" name="Rectangle 26"/>
          <p:cNvSpPr>
            <a:spLocks noChangeArrowheads="1"/>
          </p:cNvSpPr>
          <p:nvPr/>
        </p:nvSpPr>
        <p:spPr bwMode="auto">
          <a:xfrm>
            <a:off x="1658938" y="1866900"/>
            <a:ext cx="4146550" cy="2487613"/>
          </a:xfrm>
          <a:prstGeom prst="rect">
            <a:avLst/>
          </a:prstGeom>
          <a:noFill/>
          <a:ln w="3672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4587" name="Line 27"/>
          <p:cNvSpPr>
            <a:spLocks noChangeShapeType="1"/>
          </p:cNvSpPr>
          <p:nvPr/>
        </p:nvSpPr>
        <p:spPr bwMode="auto">
          <a:xfrm>
            <a:off x="3317875" y="2695575"/>
            <a:ext cx="1588" cy="830263"/>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4588" name="Line 28"/>
          <p:cNvSpPr>
            <a:spLocks noChangeShapeType="1"/>
          </p:cNvSpPr>
          <p:nvPr/>
        </p:nvSpPr>
        <p:spPr bwMode="auto">
          <a:xfrm>
            <a:off x="3317875" y="3525838"/>
            <a:ext cx="1658938" cy="1587"/>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4589" name="Line 29"/>
          <p:cNvSpPr>
            <a:spLocks noChangeShapeType="1"/>
          </p:cNvSpPr>
          <p:nvPr/>
        </p:nvSpPr>
        <p:spPr bwMode="auto">
          <a:xfrm>
            <a:off x="1658938" y="2695575"/>
            <a:ext cx="1658937" cy="1588"/>
          </a:xfrm>
          <a:prstGeom prst="line">
            <a:avLst/>
          </a:prstGeom>
          <a:noFill/>
          <a:ln w="3672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4590" name="Text Box 30"/>
          <p:cNvSpPr txBox="1">
            <a:spLocks noChangeArrowheads="1"/>
          </p:cNvSpPr>
          <p:nvPr/>
        </p:nvSpPr>
        <p:spPr bwMode="auto">
          <a:xfrm>
            <a:off x="6427788" y="1658938"/>
            <a:ext cx="2489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58421" rIns="81639" bIns="40820"/>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2000">
                <a:solidFill>
                  <a:srgbClr val="000000"/>
                </a:solidFill>
              </a:rPr>
              <a:t>Karel Commands</a:t>
            </a:r>
          </a:p>
        </p:txBody>
      </p:sp>
      <p:sp>
        <p:nvSpPr>
          <p:cNvPr id="834591" name="Line 31"/>
          <p:cNvSpPr>
            <a:spLocks noChangeShapeType="1"/>
          </p:cNvSpPr>
          <p:nvPr/>
        </p:nvSpPr>
        <p:spPr bwMode="auto">
          <a:xfrm>
            <a:off x="6427788" y="2073275"/>
            <a:ext cx="2489200" cy="15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34592" name="Rectangle 32"/>
          <p:cNvSpPr>
            <a:spLocks noChangeArrowheads="1"/>
          </p:cNvSpPr>
          <p:nvPr/>
        </p:nvSpPr>
        <p:spPr bwMode="auto">
          <a:xfrm>
            <a:off x="6427788" y="2140966"/>
            <a:ext cx="2489200"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76022" rIns="81639" bIns="40820" anchor="ctr"/>
          <a:lstStyle>
            <a:lvl1pPr algn="l" defTabSz="414338">
              <a:tabLst>
                <a:tab pos="657225" algn="l"/>
                <a:tab pos="1312863" algn="l"/>
                <a:tab pos="1970088" algn="l"/>
              </a:tabLst>
              <a:defRPr>
                <a:solidFill>
                  <a:schemeClr val="tx1"/>
                </a:solidFill>
                <a:latin typeface="Arial" charset="0"/>
              </a:defRPr>
            </a:lvl1pPr>
            <a:lvl2pPr marL="674688" indent="-260350" algn="l" defTabSz="414338">
              <a:tabLst>
                <a:tab pos="657225" algn="l"/>
                <a:tab pos="1312863" algn="l"/>
                <a:tab pos="1970088" algn="l"/>
              </a:tabLst>
              <a:defRPr>
                <a:solidFill>
                  <a:schemeClr val="tx1"/>
                </a:solidFill>
                <a:latin typeface="Arial" charset="0"/>
              </a:defRPr>
            </a:lvl2pPr>
            <a:lvl3pPr marL="1036638" indent="-207963" algn="l" defTabSz="414338">
              <a:tabLst>
                <a:tab pos="657225" algn="l"/>
                <a:tab pos="1312863" algn="l"/>
                <a:tab pos="1970088" algn="l"/>
              </a:tabLst>
              <a:defRPr>
                <a:solidFill>
                  <a:schemeClr val="tx1"/>
                </a:solidFill>
                <a:latin typeface="Arial" charset="0"/>
              </a:defRPr>
            </a:lvl3pPr>
            <a:lvl4pPr marL="1450975" indent="-206375" algn="l" defTabSz="414338">
              <a:tabLst>
                <a:tab pos="657225" algn="l"/>
                <a:tab pos="1312863" algn="l"/>
                <a:tab pos="1970088" algn="l"/>
              </a:tabLst>
              <a:defRPr>
                <a:solidFill>
                  <a:schemeClr val="tx1"/>
                </a:solidFill>
                <a:latin typeface="Arial" charset="0"/>
              </a:defRPr>
            </a:lvl4pPr>
            <a:lvl5pPr marL="1866900" indent="-207963" algn="l" defTabSz="414338">
              <a:tabLst>
                <a:tab pos="657225" algn="l"/>
                <a:tab pos="1312863" algn="l"/>
                <a:tab pos="1970088" algn="l"/>
              </a:tabLst>
              <a:defRPr>
                <a:solidFill>
                  <a:schemeClr val="tx1"/>
                </a:solidFill>
                <a:latin typeface="Arial" charset="0"/>
              </a:defRPr>
            </a:lvl5pPr>
            <a:lvl6pPr marL="2324100" indent="-207963" defTabSz="414338" fontAlgn="base">
              <a:spcBef>
                <a:spcPct val="0"/>
              </a:spcBef>
              <a:spcAft>
                <a:spcPct val="0"/>
              </a:spcAft>
              <a:tabLst>
                <a:tab pos="657225" algn="l"/>
                <a:tab pos="1312863" algn="l"/>
                <a:tab pos="1970088" algn="l"/>
              </a:tabLst>
              <a:defRPr>
                <a:solidFill>
                  <a:schemeClr val="tx1"/>
                </a:solidFill>
                <a:latin typeface="Arial" charset="0"/>
              </a:defRPr>
            </a:lvl6pPr>
            <a:lvl7pPr marL="2781300" indent="-207963" defTabSz="414338" fontAlgn="base">
              <a:spcBef>
                <a:spcPct val="0"/>
              </a:spcBef>
              <a:spcAft>
                <a:spcPct val="0"/>
              </a:spcAft>
              <a:tabLst>
                <a:tab pos="657225" algn="l"/>
                <a:tab pos="1312863" algn="l"/>
                <a:tab pos="1970088" algn="l"/>
              </a:tabLst>
              <a:defRPr>
                <a:solidFill>
                  <a:schemeClr val="tx1"/>
                </a:solidFill>
                <a:latin typeface="Arial" charset="0"/>
              </a:defRPr>
            </a:lvl7pPr>
            <a:lvl8pPr marL="3238500" indent="-207963" defTabSz="414338" fontAlgn="base">
              <a:spcBef>
                <a:spcPct val="0"/>
              </a:spcBef>
              <a:spcAft>
                <a:spcPct val="0"/>
              </a:spcAft>
              <a:tabLst>
                <a:tab pos="657225" algn="l"/>
                <a:tab pos="1312863" algn="l"/>
                <a:tab pos="1970088" algn="l"/>
              </a:tabLst>
              <a:defRPr>
                <a:solidFill>
                  <a:schemeClr val="tx1"/>
                </a:solidFill>
                <a:latin typeface="Arial" charset="0"/>
              </a:defRPr>
            </a:lvl8pPr>
            <a:lvl9pPr marL="3695700" indent="-207963" defTabSz="414338" fontAlgn="base">
              <a:spcBef>
                <a:spcPct val="0"/>
              </a:spcBef>
              <a:spcAft>
                <a:spcPct val="0"/>
              </a:spcAft>
              <a:tabLst>
                <a:tab pos="657225" algn="l"/>
                <a:tab pos="1312863" algn="l"/>
                <a:tab pos="1970088" algn="l"/>
              </a:tabLst>
              <a:defRPr>
                <a:solidFill>
                  <a:schemeClr val="tx1"/>
                </a:solidFill>
                <a:latin typeface="Arial" charset="0"/>
              </a:defRPr>
            </a:lvl9pPr>
          </a:lstStyle>
          <a:p>
            <a:pPr algn="ctr" hangingPunct="0">
              <a:lnSpc>
                <a:spcPct val="89000"/>
              </a:lnSpc>
              <a:buClr>
                <a:srgbClr val="000000"/>
              </a:buClr>
              <a:buSzPct val="100000"/>
              <a:buFont typeface="Times New Roman" charset="0"/>
              <a:buNone/>
            </a:pPr>
            <a:r>
              <a:rPr lang="en-US" altLang="x-none" sz="2500" b="1" dirty="0" smtClean="0">
                <a:solidFill>
                  <a:schemeClr val="bg1">
                    <a:lumMod val="75000"/>
                  </a:schemeClr>
                </a:solidFill>
                <a:latin typeface="Consolas" charset="0"/>
              </a:rPr>
              <a:t>move</a:t>
            </a: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turnLeft</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chemeClr val="bg1">
                    <a:lumMod val="75000"/>
                  </a:schemeClr>
                </a:solidFill>
                <a:latin typeface="Consolas" charset="0"/>
              </a:rPr>
              <a:t>pickBeeper</a:t>
            </a:r>
            <a:endParaRPr lang="en-US" altLang="x-none" sz="2500" b="1" dirty="0" smtClean="0">
              <a:solidFill>
                <a:schemeClr val="bg1">
                  <a:lumMod val="75000"/>
                </a:schemeClr>
              </a:solidFill>
              <a:latin typeface="Consolas" charset="0"/>
            </a:endParaRPr>
          </a:p>
          <a:p>
            <a:pPr algn="ctr" hangingPunct="0">
              <a:lnSpc>
                <a:spcPct val="89000"/>
              </a:lnSpc>
              <a:buClr>
                <a:srgbClr val="000000"/>
              </a:buClr>
              <a:buSzPct val="100000"/>
              <a:buFont typeface="Times New Roman" charset="0"/>
              <a:buNone/>
            </a:pPr>
            <a:r>
              <a:rPr lang="en-US" altLang="x-none" sz="2500" b="1" dirty="0" err="1" smtClean="0">
                <a:solidFill>
                  <a:srgbClr val="000000"/>
                </a:solidFill>
                <a:latin typeface="Consolas" charset="0"/>
              </a:rPr>
              <a:t>putBeeper</a:t>
            </a:r>
            <a:endParaRPr lang="en-US" altLang="x-none" sz="2500" b="1" dirty="0">
              <a:solidFill>
                <a:srgbClr val="000000"/>
              </a:solidFill>
              <a:latin typeface="Consolas" charset="0"/>
            </a:endParaRPr>
          </a:p>
        </p:txBody>
      </p:sp>
      <p:sp>
        <p:nvSpPr>
          <p:cNvPr id="834593" name="Rectangle 33"/>
          <p:cNvSpPr>
            <a:spLocks noChangeArrowheads="1"/>
          </p:cNvSpPr>
          <p:nvPr/>
        </p:nvSpPr>
        <p:spPr bwMode="auto">
          <a:xfrm>
            <a:off x="1814513" y="3597275"/>
            <a:ext cx="455612" cy="55721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4594" name="Rectangle 34"/>
          <p:cNvSpPr>
            <a:spLocks noChangeArrowheads="1"/>
          </p:cNvSpPr>
          <p:nvPr/>
        </p:nvSpPr>
        <p:spPr bwMode="auto">
          <a:xfrm>
            <a:off x="1676400" y="3568700"/>
            <a:ext cx="828675" cy="7620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
        <p:nvSpPr>
          <p:cNvPr id="834595" name="AutoShape 35"/>
          <p:cNvSpPr>
            <a:spLocks noChangeArrowheads="1"/>
          </p:cNvSpPr>
          <p:nvPr/>
        </p:nvSpPr>
        <p:spPr bwMode="auto">
          <a:xfrm>
            <a:off x="3463925" y="2819400"/>
            <a:ext cx="498475" cy="498475"/>
          </a:xfrm>
          <a:prstGeom prst="diamond">
            <a:avLst/>
          </a:prstGeom>
          <a:solidFill>
            <a:srgbClr val="CCCCCC"/>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834597"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743200"/>
            <a:ext cx="679450"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34598" name="Rectangle 38"/>
          <p:cNvSpPr>
            <a:spLocks noChangeArrowheads="1"/>
          </p:cNvSpPr>
          <p:nvPr/>
        </p:nvSpPr>
        <p:spPr bwMode="auto">
          <a:xfrm>
            <a:off x="4953000" y="3517900"/>
            <a:ext cx="8302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104824" rIns="81639" bIns="40820" anchor="ctr"/>
          <a:lstStyle>
            <a:lvl1pPr algn="l" defTabSz="414338">
              <a:tabLst>
                <a:tab pos="657225" algn="l"/>
              </a:tabLst>
              <a:defRPr>
                <a:solidFill>
                  <a:schemeClr val="tx1"/>
                </a:solidFill>
                <a:latin typeface="Arial" charset="0"/>
              </a:defRPr>
            </a:lvl1pPr>
            <a:lvl2pPr marL="674688" indent="-260350" algn="l" defTabSz="414338">
              <a:tabLst>
                <a:tab pos="657225" algn="l"/>
              </a:tabLst>
              <a:defRPr>
                <a:solidFill>
                  <a:schemeClr val="tx1"/>
                </a:solidFill>
                <a:latin typeface="Arial" charset="0"/>
              </a:defRPr>
            </a:lvl2pPr>
            <a:lvl3pPr marL="1036638" indent="-207963" algn="l" defTabSz="414338">
              <a:tabLst>
                <a:tab pos="657225" algn="l"/>
              </a:tabLst>
              <a:defRPr>
                <a:solidFill>
                  <a:schemeClr val="tx1"/>
                </a:solidFill>
                <a:latin typeface="Arial" charset="0"/>
              </a:defRPr>
            </a:lvl3pPr>
            <a:lvl4pPr marL="1450975" indent="-206375" algn="l" defTabSz="414338">
              <a:tabLst>
                <a:tab pos="657225" algn="l"/>
              </a:tabLst>
              <a:defRPr>
                <a:solidFill>
                  <a:schemeClr val="tx1"/>
                </a:solidFill>
                <a:latin typeface="Arial" charset="0"/>
              </a:defRPr>
            </a:lvl4pPr>
            <a:lvl5pPr marL="1866900" indent="-207963" algn="l" defTabSz="414338">
              <a:tabLst>
                <a:tab pos="657225" algn="l"/>
              </a:tabLst>
              <a:defRPr>
                <a:solidFill>
                  <a:schemeClr val="tx1"/>
                </a:solidFill>
                <a:latin typeface="Arial" charset="0"/>
              </a:defRPr>
            </a:lvl5pPr>
            <a:lvl6pPr marL="2324100" indent="-207963" defTabSz="414338" fontAlgn="base">
              <a:spcBef>
                <a:spcPct val="0"/>
              </a:spcBef>
              <a:spcAft>
                <a:spcPct val="0"/>
              </a:spcAft>
              <a:tabLst>
                <a:tab pos="657225" algn="l"/>
              </a:tabLst>
              <a:defRPr>
                <a:solidFill>
                  <a:schemeClr val="tx1"/>
                </a:solidFill>
                <a:latin typeface="Arial" charset="0"/>
              </a:defRPr>
            </a:lvl6pPr>
            <a:lvl7pPr marL="2781300" indent="-207963" defTabSz="414338" fontAlgn="base">
              <a:spcBef>
                <a:spcPct val="0"/>
              </a:spcBef>
              <a:spcAft>
                <a:spcPct val="0"/>
              </a:spcAft>
              <a:tabLst>
                <a:tab pos="657225" algn="l"/>
              </a:tabLst>
              <a:defRPr>
                <a:solidFill>
                  <a:schemeClr val="tx1"/>
                </a:solidFill>
                <a:latin typeface="Arial" charset="0"/>
              </a:defRPr>
            </a:lvl7pPr>
            <a:lvl8pPr marL="3238500" indent="-207963" defTabSz="414338" fontAlgn="base">
              <a:spcBef>
                <a:spcPct val="0"/>
              </a:spcBef>
              <a:spcAft>
                <a:spcPct val="0"/>
              </a:spcAft>
              <a:tabLst>
                <a:tab pos="657225" algn="l"/>
              </a:tabLst>
              <a:defRPr>
                <a:solidFill>
                  <a:schemeClr val="tx1"/>
                </a:solidFill>
                <a:latin typeface="Arial" charset="0"/>
              </a:defRPr>
            </a:lvl8pPr>
            <a:lvl9pPr marL="3695700" indent="-207963" defTabSz="414338" fontAlgn="base">
              <a:spcBef>
                <a:spcPct val="0"/>
              </a:spcBef>
              <a:spcAft>
                <a:spcPct val="0"/>
              </a:spcAft>
              <a:tabLst>
                <a:tab pos="657225" algn="l"/>
              </a:tabLst>
              <a:defRPr>
                <a:solidFill>
                  <a:schemeClr val="tx1"/>
                </a:solidFill>
                <a:latin typeface="Arial" charset="0"/>
              </a:defRPr>
            </a:lvl9pPr>
          </a:lstStyle>
          <a:p>
            <a:pPr algn="ctr" hangingPunct="0">
              <a:lnSpc>
                <a:spcPct val="93000"/>
              </a:lnSpc>
              <a:buClr>
                <a:srgbClr val="000000"/>
              </a:buClr>
              <a:buSzPct val="100000"/>
              <a:buFont typeface="Times New Roman" charset="0"/>
              <a:buNone/>
            </a:pPr>
            <a:r>
              <a:rPr lang="en-US" altLang="x-none" sz="7300" b="1" baseline="33000">
                <a:solidFill>
                  <a:srgbClr val="000000"/>
                </a:solidFill>
              </a:rPr>
              <a:t>.</a:t>
            </a:r>
          </a:p>
        </p:txBody>
      </p:sp>
    </p:spTree>
    <p:extLst>
      <p:ext uri="{BB962C8B-B14F-4D97-AF65-F5344CB8AC3E}">
        <p14:creationId xmlns:p14="http://schemas.microsoft.com/office/powerpoint/2010/main" val="2032369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nodeType="clickEffect">
                                  <p:stCondLst>
                                    <p:cond delay="0"/>
                                  </p:stCondLst>
                                  <p:childTnLst>
                                    <p:animRot by="-5400000">
                                      <p:cBhvr>
                                        <p:cTn id="6" dur="1000" fill="hold"/>
                                        <p:tgtEl>
                                          <p:spTgt spid="834597"/>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path" presetSubtype="0" accel="50000" decel="50000" fill="hold" nodeType="clickEffect">
                                  <p:stCondLst>
                                    <p:cond delay="0"/>
                                  </p:stCondLst>
                                  <p:childTnLst>
                                    <p:animMotion origin="layout" path="M -2.77778E-6 3.59093E-6 L -0.08715 3.59093E-6 " pathEditMode="relative" rAng="0" ptsTypes="AA">
                                      <p:cBhvr>
                                        <p:cTn id="10" dur="1000" fill="hold"/>
                                        <p:tgtEl>
                                          <p:spTgt spid="834597"/>
                                        </p:tgtEl>
                                        <p:attrNameLst>
                                          <p:attrName>ppt_x</p:attrName>
                                          <p:attrName>ppt_y</p:attrName>
                                        </p:attrNameLst>
                                      </p:cBhvr>
                                      <p:rCtr x="-4358" y="0"/>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path" presetSubtype="0" accel="50000" decel="50000" fill="hold" nodeType="clickEffect">
                                  <p:stCondLst>
                                    <p:cond delay="0"/>
                                  </p:stCondLst>
                                  <p:childTnLst>
                                    <p:animMotion origin="layout" path="M -0.08715 3.59093E-6 L -0.17882 3.59093E-6 " pathEditMode="relative" rAng="0" ptsTypes="AA">
                                      <p:cBhvr>
                                        <p:cTn id="14" dur="1000" fill="hold"/>
                                        <p:tgtEl>
                                          <p:spTgt spid="834597"/>
                                        </p:tgtEl>
                                        <p:attrNameLst>
                                          <p:attrName>ppt_x</p:attrName>
                                          <p:attrName>ppt_y</p:attrName>
                                        </p:attrNameLst>
                                      </p:cBhvr>
                                      <p:rCtr x="-4583" y="0"/>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53" presetClass="entr" presetSubtype="0" fill="hold" grpId="0" nodeType="clickEffect">
                                  <p:stCondLst>
                                    <p:cond delay="0"/>
                                  </p:stCondLst>
                                  <p:childTnLst>
                                    <p:set>
                                      <p:cBhvr>
                                        <p:cTn id="18" dur="1" fill="hold">
                                          <p:stCondLst>
                                            <p:cond delay="0"/>
                                          </p:stCondLst>
                                        </p:cTn>
                                        <p:tgtEl>
                                          <p:spTgt spid="834595"/>
                                        </p:tgtEl>
                                        <p:attrNameLst>
                                          <p:attrName>style.visibility</p:attrName>
                                        </p:attrNameLst>
                                      </p:cBhvr>
                                      <p:to>
                                        <p:strVal val="visible"/>
                                      </p:to>
                                    </p:set>
                                    <p:anim calcmode="lin" valueType="num">
                                      <p:cBhvr>
                                        <p:cTn id="19" dur="2000" fill="hold"/>
                                        <p:tgtEl>
                                          <p:spTgt spid="834595"/>
                                        </p:tgtEl>
                                        <p:attrNameLst>
                                          <p:attrName>ppt_w</p:attrName>
                                        </p:attrNameLst>
                                      </p:cBhvr>
                                      <p:tavLst>
                                        <p:tav tm="0">
                                          <p:val>
                                            <p:fltVal val="0"/>
                                          </p:val>
                                        </p:tav>
                                        <p:tav tm="100000">
                                          <p:val>
                                            <p:strVal val="#ppt_w"/>
                                          </p:val>
                                        </p:tav>
                                      </p:tavLst>
                                    </p:anim>
                                    <p:anim calcmode="lin" valueType="num">
                                      <p:cBhvr>
                                        <p:cTn id="20" dur="2000" fill="hold"/>
                                        <p:tgtEl>
                                          <p:spTgt spid="834595"/>
                                        </p:tgtEl>
                                        <p:attrNameLst>
                                          <p:attrName>ppt_h</p:attrName>
                                        </p:attrNameLst>
                                      </p:cBhvr>
                                      <p:tavLst>
                                        <p:tav tm="0">
                                          <p:val>
                                            <p:fltVal val="0"/>
                                          </p:val>
                                        </p:tav>
                                        <p:tav tm="100000">
                                          <p:val>
                                            <p:strVal val="#ppt_h"/>
                                          </p:val>
                                        </p:tav>
                                      </p:tavLst>
                                    </p:anim>
                                    <p:animEffect transition="in" filter="fade">
                                      <p:cBhvr>
                                        <p:cTn id="21" dur="2000"/>
                                        <p:tgtEl>
                                          <p:spTgt spid="834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9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Karel Program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100" y="1752600"/>
            <a:ext cx="5511800" cy="4279900"/>
          </a:xfrm>
          <a:prstGeom prst="rect">
            <a:avLst/>
          </a:prstGeom>
        </p:spPr>
      </p:pic>
    </p:spTree>
    <p:extLst>
      <p:ext uri="{BB962C8B-B14F-4D97-AF65-F5344CB8AC3E}">
        <p14:creationId xmlns:p14="http://schemas.microsoft.com/office/powerpoint/2010/main" val="7448771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Karel Program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950" y="1828800"/>
            <a:ext cx="5118100" cy="4051300"/>
          </a:xfrm>
          <a:prstGeom prst="rect">
            <a:avLst/>
          </a:prstGeom>
        </p:spPr>
      </p:pic>
    </p:spTree>
    <p:extLst>
      <p:ext uri="{BB962C8B-B14F-4D97-AF65-F5344CB8AC3E}">
        <p14:creationId xmlns:p14="http://schemas.microsoft.com/office/powerpoint/2010/main" val="1826940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Karel Summary</a:t>
            </a:r>
            <a:endParaRPr lang="en-US" dirty="0"/>
          </a:p>
        </p:txBody>
      </p:sp>
      <p:sp>
        <p:nvSpPr>
          <p:cNvPr id="3" name="Content Placeholder 2"/>
          <p:cNvSpPr>
            <a:spLocks noGrp="1"/>
          </p:cNvSpPr>
          <p:nvPr>
            <p:ph idx="1"/>
          </p:nvPr>
        </p:nvSpPr>
        <p:spPr/>
        <p:txBody>
          <a:bodyPr/>
          <a:lstStyle/>
          <a:p>
            <a:r>
              <a:rPr lang="en-US" dirty="0" smtClean="0"/>
              <a:t>Karel lives in a grid world with walls and beepers.</a:t>
            </a:r>
          </a:p>
          <a:p>
            <a:r>
              <a:rPr lang="en-US" dirty="0" smtClean="0"/>
              <a:t>4 commands: </a:t>
            </a:r>
            <a:r>
              <a:rPr lang="en-US" b="1" dirty="0" smtClean="0"/>
              <a:t>move</a:t>
            </a:r>
            <a:r>
              <a:rPr lang="en-US" dirty="0" smtClean="0"/>
              <a:t>, </a:t>
            </a:r>
            <a:r>
              <a:rPr lang="en-US" b="1" dirty="0" err="1" smtClean="0"/>
              <a:t>turnLeft</a:t>
            </a:r>
            <a:r>
              <a:rPr lang="en-US" dirty="0" smtClean="0"/>
              <a:t>, </a:t>
            </a:r>
            <a:r>
              <a:rPr lang="en-US" b="1" dirty="0" err="1" smtClean="0"/>
              <a:t>pickBeeper</a:t>
            </a:r>
            <a:r>
              <a:rPr lang="en-US" dirty="0" smtClean="0"/>
              <a:t> and </a:t>
            </a:r>
            <a:r>
              <a:rPr lang="en-US" b="1" dirty="0" err="1" smtClean="0"/>
              <a:t>putBeeper</a:t>
            </a:r>
            <a:r>
              <a:rPr lang="en-US" dirty="0" smtClean="0"/>
              <a:t>.</a:t>
            </a:r>
          </a:p>
          <a:p>
            <a:r>
              <a:rPr lang="en-US" dirty="0" smtClean="0"/>
              <a:t>Seems simple; but you can do amazing things with Karel!</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971800"/>
            <a:ext cx="2782044" cy="3259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33916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2"/>
          <p:cNvSpPr>
            <a:spLocks noGrp="1" noChangeArrowheads="1"/>
          </p:cNvSpPr>
          <p:nvPr>
            <p:ph type="title"/>
          </p:nvPr>
        </p:nvSpPr>
        <p:spPr/>
        <p:txBody>
          <a:bodyPr/>
          <a:lstStyle/>
          <a:p>
            <a:r>
              <a:rPr lang="en-US" altLang="x-none" smtClean="0"/>
              <a:t>Wrap-up</a:t>
            </a:r>
            <a:endParaRPr lang="en-US" altLang="x-none" dirty="0"/>
          </a:p>
        </p:txBody>
      </p:sp>
      <p:sp>
        <p:nvSpPr>
          <p:cNvPr id="800771" name="Rectangle 3"/>
          <p:cNvSpPr>
            <a:spLocks noGrp="1" noChangeArrowheads="1"/>
          </p:cNvSpPr>
          <p:nvPr>
            <p:ph type="body" idx="1"/>
          </p:nvPr>
        </p:nvSpPr>
        <p:spPr/>
        <p:txBody>
          <a:bodyPr/>
          <a:lstStyle/>
          <a:p>
            <a:pPr lvl="0"/>
            <a:r>
              <a:rPr lang="en-US" altLang="x-none" sz="3600" dirty="0" smtClean="0"/>
              <a:t>Introduction   </a:t>
            </a:r>
            <a:r>
              <a:rPr lang="en-US" altLang="x-none" sz="3600" b="1" dirty="0" smtClean="0">
                <a:latin typeface="Calibri" charset="0"/>
                <a:sym typeface="Symbol" charset="2"/>
              </a:rPr>
              <a:t>√</a:t>
            </a:r>
            <a:endParaRPr lang="en-US" altLang="x-none" sz="3600" dirty="0" smtClean="0"/>
          </a:p>
          <a:p>
            <a:pPr lvl="0"/>
            <a:r>
              <a:rPr lang="en-US" altLang="x-none" sz="3600" dirty="0" smtClean="0"/>
              <a:t>Course Policies   </a:t>
            </a:r>
            <a:r>
              <a:rPr lang="en-US" altLang="x-none" sz="3600" b="1" dirty="0" smtClean="0">
                <a:latin typeface="Calibri" charset="0"/>
                <a:sym typeface="Symbol" charset="2"/>
              </a:rPr>
              <a:t>√</a:t>
            </a:r>
            <a:endParaRPr lang="en-US" altLang="x-none" sz="3600" dirty="0" smtClean="0"/>
          </a:p>
          <a:p>
            <a:r>
              <a:rPr lang="en-US" altLang="x-none" sz="3600" dirty="0" smtClean="0"/>
              <a:t>Meet Karel the Robot           </a:t>
            </a:r>
            <a:r>
              <a:rPr lang="en-US" altLang="x-none" sz="3600" b="1" dirty="0" smtClean="0">
                <a:latin typeface="Calibri" charset="0"/>
                <a:sym typeface="Symbol" charset="2"/>
              </a:rPr>
              <a:t>√</a:t>
            </a:r>
            <a:endParaRPr lang="en-US" altLang="x-none" sz="3600" dirty="0" smtClean="0"/>
          </a:p>
          <a:p>
            <a:endParaRPr lang="en-US" altLang="x-none" sz="3600" dirty="0"/>
          </a:p>
          <a:p>
            <a:endParaRPr lang="en-US" altLang="x-none" sz="3600" dirty="0" smtClean="0"/>
          </a:p>
          <a:p>
            <a:endParaRPr lang="en-US" altLang="x-none" sz="3600" dirty="0"/>
          </a:p>
          <a:p>
            <a:pPr marL="0" indent="0">
              <a:buNone/>
            </a:pPr>
            <a:r>
              <a:rPr lang="en-US" altLang="x-none" sz="3600" b="1" dirty="0" smtClean="0"/>
              <a:t>Next time: </a:t>
            </a:r>
            <a:r>
              <a:rPr lang="en-US" altLang="x-none" sz="3600" dirty="0" smtClean="0"/>
              <a:t>more programming with Karel!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14600"/>
            <a:ext cx="799196" cy="997891"/>
          </a:xfrm>
          <a:prstGeom prst="rect">
            <a:avLst/>
          </a:prstGeom>
        </p:spPr>
      </p:pic>
    </p:spTree>
    <p:extLst>
      <p:ext uri="{BB962C8B-B14F-4D97-AF65-F5344CB8AC3E}">
        <p14:creationId xmlns:p14="http://schemas.microsoft.com/office/powerpoint/2010/main" val="1006329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p:txBody>
          <a:bodyPr/>
          <a:lstStyle/>
          <a:p>
            <a:r>
              <a:rPr lang="en-US" altLang="x-none" dirty="0"/>
              <a:t>What is CS 106A?</a:t>
            </a:r>
          </a:p>
        </p:txBody>
      </p:sp>
      <p:sp>
        <p:nvSpPr>
          <p:cNvPr id="814083" name="Rectangle 3"/>
          <p:cNvSpPr>
            <a:spLocks noGrp="1" noChangeArrowheads="1"/>
          </p:cNvSpPr>
          <p:nvPr>
            <p:ph type="body" idx="1"/>
          </p:nvPr>
        </p:nvSpPr>
        <p:spPr/>
        <p:txBody>
          <a:bodyPr/>
          <a:lstStyle/>
          <a:p>
            <a:r>
              <a:rPr lang="en-US" altLang="x-none" b="1" dirty="0" smtClean="0"/>
              <a:t>Programming </a:t>
            </a:r>
            <a:r>
              <a:rPr lang="en-US" altLang="x-none" b="1" i="1" dirty="0"/>
              <a:t>Methodology</a:t>
            </a:r>
          </a:p>
          <a:p>
            <a:pPr lvl="1"/>
            <a:r>
              <a:rPr lang="en-US" altLang="x-none" dirty="0" smtClean="0"/>
              <a:t>Focusing on computational problem solving, not syntax</a:t>
            </a:r>
          </a:p>
          <a:p>
            <a:pPr lvl="1"/>
            <a:r>
              <a:rPr lang="en-US" altLang="x-none" dirty="0" smtClean="0"/>
              <a:t>Uses the </a:t>
            </a:r>
            <a:r>
              <a:rPr lang="en-US" altLang="x-none" b="1" dirty="0" smtClean="0"/>
              <a:t>Java</a:t>
            </a:r>
            <a:r>
              <a:rPr lang="en-US" altLang="x-none" dirty="0" smtClean="0"/>
              <a:t> programming language</a:t>
            </a:r>
          </a:p>
          <a:p>
            <a:pPr lvl="1"/>
            <a:r>
              <a:rPr lang="en-US" altLang="x-none" dirty="0" smtClean="0"/>
              <a:t>No former programming experience required!</a:t>
            </a:r>
          </a:p>
          <a:p>
            <a:r>
              <a:rPr lang="en-US" altLang="x-none" dirty="0" smtClean="0"/>
              <a:t>Topics include:</a:t>
            </a:r>
          </a:p>
          <a:p>
            <a:pPr lvl="1"/>
            <a:r>
              <a:rPr lang="en-US" altLang="x-none" dirty="0" smtClean="0"/>
              <a:t>Karel the Robot</a:t>
            </a:r>
          </a:p>
          <a:p>
            <a:pPr lvl="1"/>
            <a:r>
              <a:rPr lang="en-US" altLang="x-none" dirty="0" smtClean="0"/>
              <a:t>Text-based programs</a:t>
            </a:r>
          </a:p>
          <a:p>
            <a:pPr lvl="1"/>
            <a:r>
              <a:rPr lang="en-US" altLang="x-none" dirty="0" smtClean="0"/>
              <a:t>Graphics and animation</a:t>
            </a:r>
          </a:p>
          <a:p>
            <a:pPr lvl="1"/>
            <a:r>
              <a:rPr lang="en-US" altLang="x-none" dirty="0" smtClean="0"/>
              <a:t>Games</a:t>
            </a:r>
          </a:p>
          <a:p>
            <a:pPr lvl="1"/>
            <a:r>
              <a:rPr lang="en-US" altLang="x-none" dirty="0" smtClean="0"/>
              <a:t>And more</a:t>
            </a:r>
            <a:r>
              <a:rPr lang="mr-IN" altLang="x-none" dirty="0" smtClean="0"/>
              <a:t>…</a:t>
            </a:r>
            <a:endParaRPr lang="en-US" altLang="x-non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604" y="1429732"/>
            <a:ext cx="799196" cy="9978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5224" y="2951595"/>
            <a:ext cx="3211576" cy="129495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4770521"/>
            <a:ext cx="2120312" cy="170647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Website</a:t>
            </a:r>
            <a:endParaRPr lang="en-US" dirty="0"/>
          </a:p>
        </p:txBody>
      </p:sp>
      <p:sp>
        <p:nvSpPr>
          <p:cNvPr id="3" name="Rectangle 2"/>
          <p:cNvSpPr/>
          <p:nvPr/>
        </p:nvSpPr>
        <p:spPr>
          <a:xfrm>
            <a:off x="381000" y="3200400"/>
            <a:ext cx="8458200" cy="1169551"/>
          </a:xfrm>
          <a:prstGeom prst="rect">
            <a:avLst/>
          </a:prstGeom>
        </p:spPr>
        <p:txBody>
          <a:bodyPr wrap="square">
            <a:spAutoFit/>
          </a:bodyPr>
          <a:lstStyle/>
          <a:p>
            <a:pPr algn="ctr">
              <a:buFontTx/>
              <a:buNone/>
            </a:pPr>
            <a:r>
              <a:rPr lang="en-US" altLang="x-none" sz="7000" dirty="0" smtClean="0">
                <a:hlinkClick r:id="rId3"/>
              </a:rPr>
              <a:t>cs106a.stanford.edu</a:t>
            </a:r>
            <a:endParaRPr lang="en-US" altLang="x-none" sz="7000" dirty="0"/>
          </a:p>
        </p:txBody>
      </p:sp>
    </p:spTree>
    <p:extLst>
      <p:ext uri="{BB962C8B-B14F-4D97-AF65-F5344CB8AC3E}">
        <p14:creationId xmlns:p14="http://schemas.microsoft.com/office/powerpoint/2010/main" val="162266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r>
              <a:rPr lang="en-US" altLang="x-none" dirty="0" smtClean="0"/>
              <a:t>Nice to meet you!</a:t>
            </a:r>
            <a:endParaRPr lang="en-US" altLang="x-non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 y="1295400"/>
            <a:ext cx="9055100" cy="5130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p:txBody>
          <a:bodyPr/>
          <a:lstStyle/>
          <a:p>
            <a:r>
              <a:rPr lang="en-US" altLang="x-none" dirty="0" smtClean="0"/>
              <a:t>Section Leaders</a:t>
            </a:r>
            <a:endParaRPr lang="en-US" altLang="x-none" dirty="0"/>
          </a:p>
        </p:txBody>
      </p:sp>
      <p:sp>
        <p:nvSpPr>
          <p:cNvPr id="804867" name="Rectangle 3"/>
          <p:cNvSpPr>
            <a:spLocks noGrp="1" noChangeArrowheads="1"/>
          </p:cNvSpPr>
          <p:nvPr>
            <p:ph type="body" idx="1"/>
          </p:nvPr>
        </p:nvSpPr>
        <p:spPr/>
        <p:txBody>
          <a:bodyPr/>
          <a:lstStyle/>
          <a:p>
            <a:r>
              <a:rPr lang="en-US" altLang="x-none" dirty="0" smtClean="0"/>
              <a:t>Helpful </a:t>
            </a:r>
            <a:r>
              <a:rPr lang="en-US" altLang="x-none" dirty="0"/>
              <a:t>undergraduate assistants who will:</a:t>
            </a:r>
          </a:p>
          <a:p>
            <a:pPr lvl="1"/>
            <a:r>
              <a:rPr lang="en-US" altLang="x-none" dirty="0"/>
              <a:t>run your discussion section each week</a:t>
            </a:r>
          </a:p>
          <a:p>
            <a:pPr lvl="1"/>
            <a:r>
              <a:rPr lang="en-US" altLang="x-none" dirty="0"/>
              <a:t>grade your homework assignments and exams</a:t>
            </a:r>
          </a:p>
          <a:p>
            <a:pPr lvl="1"/>
            <a:r>
              <a:rPr lang="en-US" altLang="x-none" dirty="0"/>
              <a:t>help you when you have questions</a:t>
            </a:r>
          </a:p>
          <a:p>
            <a:pPr lvl="1"/>
            <a:r>
              <a:rPr lang="en-US" altLang="x-none" dirty="0"/>
              <a:t>... and much </a:t>
            </a:r>
            <a:r>
              <a:rPr lang="en-US" altLang="x-none" dirty="0" smtClean="0"/>
              <a:t>more</a:t>
            </a:r>
            <a:endParaRPr lang="en-US" altLang="x-none"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590" b="16410"/>
          <a:stretch/>
        </p:blipFill>
        <p:spPr>
          <a:xfrm>
            <a:off x="2095500" y="3505200"/>
            <a:ext cx="4953000" cy="2971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x-none"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altLang="x-none" sz="18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6724</TotalTime>
  <Words>2265</Words>
  <Application>Microsoft Macintosh PowerPoint</Application>
  <PresentationFormat>On-screen Show (4:3)</PresentationFormat>
  <Paragraphs>750</Paragraphs>
  <Slides>59</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Andale Mono</vt:lpstr>
      <vt:lpstr>Arial</vt:lpstr>
      <vt:lpstr>Calibri</vt:lpstr>
      <vt:lpstr>Consolas</vt:lpstr>
      <vt:lpstr>Courier</vt:lpstr>
      <vt:lpstr>Mangal</vt:lpstr>
      <vt:lpstr>Purisa</vt:lpstr>
      <vt:lpstr>Symbol</vt:lpstr>
      <vt:lpstr>Tahoma</vt:lpstr>
      <vt:lpstr>Times New Roman</vt:lpstr>
      <vt:lpstr>Verdana</vt:lpstr>
      <vt:lpstr>Wingdings</vt:lpstr>
      <vt:lpstr>Default Design</vt:lpstr>
      <vt:lpstr>CS 106A, Lecture 1 Welcome to CS 106A!</vt:lpstr>
      <vt:lpstr>Plan For Today</vt:lpstr>
      <vt:lpstr>Plan For Today</vt:lpstr>
      <vt:lpstr>What is Computer Science?</vt:lpstr>
      <vt:lpstr>Computing is Everywhere</vt:lpstr>
      <vt:lpstr>What is CS 106A?</vt:lpstr>
      <vt:lpstr>Course Website</vt:lpstr>
      <vt:lpstr>Nice to meet you!</vt:lpstr>
      <vt:lpstr>Section Leaders</vt:lpstr>
      <vt:lpstr>Nice to meet you!</vt:lpstr>
      <vt:lpstr>Nice to meet you!</vt:lpstr>
      <vt:lpstr>Plan For Today</vt:lpstr>
      <vt:lpstr>Units</vt:lpstr>
      <vt:lpstr>Course Website</vt:lpstr>
      <vt:lpstr>Textbooks</vt:lpstr>
      <vt:lpstr>Grading</vt:lpstr>
      <vt:lpstr>Grading</vt:lpstr>
      <vt:lpstr>Programming Assignments</vt:lpstr>
      <vt:lpstr>The Bucket System</vt:lpstr>
      <vt:lpstr>The Bucket System</vt:lpstr>
      <vt:lpstr>The Bucket System</vt:lpstr>
      <vt:lpstr>The Bucket System</vt:lpstr>
      <vt:lpstr>The Bucket System</vt:lpstr>
      <vt:lpstr>The Bucket System</vt:lpstr>
      <vt:lpstr>The Bucket System</vt:lpstr>
      <vt:lpstr>The Bucket System</vt:lpstr>
      <vt:lpstr>Getting Help</vt:lpstr>
      <vt:lpstr>2 Minds are Better Than 1</vt:lpstr>
      <vt:lpstr>Interactive Grading</vt:lpstr>
      <vt:lpstr>Late Days</vt:lpstr>
      <vt:lpstr>Grading</vt:lpstr>
      <vt:lpstr>Discussion Sections</vt:lpstr>
      <vt:lpstr>Grading</vt:lpstr>
      <vt:lpstr>Exams</vt:lpstr>
      <vt:lpstr>Grading</vt:lpstr>
      <vt:lpstr>Stanford Honor Code</vt:lpstr>
      <vt:lpstr>Honor Code and CS 106A</vt:lpstr>
      <vt:lpstr>Plan For Today</vt:lpstr>
      <vt:lpstr>Meet Karel the Robot!</vt:lpstr>
      <vt:lpstr>Meet Karel the Robot!</vt:lpstr>
      <vt:lpstr>Programming languages</vt:lpstr>
      <vt:lpstr>Karel's World</vt:lpstr>
      <vt:lpstr>Karel's World</vt:lpstr>
      <vt:lpstr>Karel's World</vt:lpstr>
      <vt:lpstr>Karel's World</vt:lpstr>
      <vt:lpstr>Streets (rows)</vt:lpstr>
      <vt:lpstr>Avenues (columns)</vt:lpstr>
      <vt:lpstr>Corners (locations)</vt:lpstr>
      <vt:lpstr>Walls</vt:lpstr>
      <vt:lpstr>Beepers</vt:lpstr>
      <vt:lpstr>Karel Knows 4 Commands</vt:lpstr>
      <vt:lpstr>Karel commands: move</vt:lpstr>
      <vt:lpstr>Commands: turnLeft</vt:lpstr>
      <vt:lpstr>Commands: pickBeeper</vt:lpstr>
      <vt:lpstr>Commands: putBeeper</vt:lpstr>
      <vt:lpstr>Our First Karel Program</vt:lpstr>
      <vt:lpstr>Our First Karel Program</vt:lpstr>
      <vt:lpstr>Karel Summary</vt:lpstr>
      <vt:lpstr>Wrap-up</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106A Lecture Slides</dc:title>
  <dc:creator/>
  <cp:keywords/>
  <dc:description/>
  <cp:lastModifiedBy>Nick Troccoli</cp:lastModifiedBy>
  <cp:revision>628</cp:revision>
  <dcterms:created xsi:type="dcterms:W3CDTF">2008-06-28T20:57:21Z</dcterms:created>
  <dcterms:modified xsi:type="dcterms:W3CDTF">2017-06-26T08:04:52Z</dcterms:modified>
</cp:coreProperties>
</file>